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8" r:id="rId2"/>
    <p:sldId id="257" r:id="rId3"/>
    <p:sldId id="259" r:id="rId4"/>
    <p:sldId id="260" r:id="rId5"/>
    <p:sldId id="261" r:id="rId6"/>
    <p:sldId id="262" r:id="rId7"/>
    <p:sldId id="297" r:id="rId8"/>
    <p:sldId id="263" r:id="rId9"/>
    <p:sldId id="289" r:id="rId10"/>
    <p:sldId id="264" r:id="rId11"/>
    <p:sldId id="265" r:id="rId12"/>
    <p:sldId id="290" r:id="rId13"/>
    <p:sldId id="291" r:id="rId14"/>
    <p:sldId id="293" r:id="rId15"/>
    <p:sldId id="267" r:id="rId16"/>
    <p:sldId id="268" r:id="rId17"/>
    <p:sldId id="294" r:id="rId18"/>
    <p:sldId id="269" r:id="rId19"/>
    <p:sldId id="298" r:id="rId20"/>
    <p:sldId id="299" r:id="rId21"/>
    <p:sldId id="271" r:id="rId22"/>
    <p:sldId id="296" r:id="rId23"/>
    <p:sldId id="272" r:id="rId24"/>
    <p:sldId id="301" r:id="rId25"/>
    <p:sldId id="302" r:id="rId26"/>
    <p:sldId id="303" r:id="rId27"/>
    <p:sldId id="274" r:id="rId28"/>
    <p:sldId id="275"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996600"/>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84654" autoAdjust="0"/>
  </p:normalViewPr>
  <p:slideViewPr>
    <p:cSldViewPr snapToGrid="0">
      <p:cViewPr varScale="1">
        <p:scale>
          <a:sx n="90" d="100"/>
          <a:sy n="90" d="100"/>
        </p:scale>
        <p:origin x="6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B39F51B-D9E4-489B-AD1C-7DB3AEB13C25}" type="doc">
      <dgm:prSet loTypeId="urn:microsoft.com/office/officeart/2005/8/layout/venn1" loCatId="relationship" qsTypeId="urn:microsoft.com/office/officeart/2005/8/quickstyle/3d1" qsCatId="3D" csTypeId="urn:microsoft.com/office/officeart/2005/8/colors/colorful2" csCatId="colorful" phldr="1"/>
      <dgm:spPr/>
      <dgm:t>
        <a:bodyPr/>
        <a:lstStyle/>
        <a:p>
          <a:endParaRPr lang="en-US"/>
        </a:p>
      </dgm:t>
    </dgm:pt>
    <dgm:pt modelId="{7148EE77-D776-4C0E-9339-5C20A6D61793}">
      <dgm:prSet phldrT="[Text]" custT="1"/>
      <dgm:spPr>
        <a:solidFill>
          <a:srgbClr val="FF3300">
            <a:alpha val="50000"/>
          </a:srgbClr>
        </a:solidFill>
      </dgm:spPr>
      <dgm:t>
        <a:bodyPr/>
        <a:lstStyle/>
        <a:p>
          <a:r>
            <a:rPr lang="en-US" sz="2000" b="1" cap="small" baseline="0" dirty="0" err="1" smtClean="0">
              <a:solidFill>
                <a:schemeClr val="tx1"/>
              </a:solidFill>
              <a:effectLst/>
              <a:latin typeface="+mn-lt"/>
            </a:rPr>
            <a:t>Más</a:t>
          </a:r>
          <a:r>
            <a:rPr lang="en-US" sz="2000" b="1" cap="small" baseline="0" dirty="0" smtClean="0">
              <a:solidFill>
                <a:schemeClr val="tx1"/>
              </a:solidFill>
              <a:effectLst/>
              <a:latin typeface="+mn-lt"/>
            </a:rPr>
            <a:t> </a:t>
          </a:r>
          <a:r>
            <a:rPr lang="en-US" sz="2000" b="1" cap="small" baseline="0" dirty="0" err="1" smtClean="0">
              <a:solidFill>
                <a:schemeClr val="tx1"/>
              </a:solidFill>
              <a:effectLst/>
              <a:latin typeface="+mn-lt"/>
            </a:rPr>
            <a:t>Multiplataforma</a:t>
          </a:r>
          <a:r>
            <a:rPr lang="en-US" sz="2000" b="1" cap="small" baseline="0" dirty="0" smtClean="0">
              <a:solidFill>
                <a:schemeClr val="tx1"/>
              </a:solidFill>
              <a:effectLst/>
              <a:latin typeface="+mn-lt"/>
            </a:rPr>
            <a:t>:</a:t>
          </a:r>
          <a:r>
            <a:rPr lang="en-US" sz="2000" dirty="0" smtClean="0">
              <a:solidFill>
                <a:schemeClr val="bg1"/>
              </a:solidFill>
              <a:effectLst/>
              <a:latin typeface="+mn-lt"/>
            </a:rPr>
            <a:t> Desktop, web, mobile, IOT, </a:t>
          </a:r>
          <a:r>
            <a:rPr lang="en-US" sz="2000" dirty="0" err="1" smtClean="0">
              <a:solidFill>
                <a:schemeClr val="bg1"/>
              </a:solidFill>
              <a:effectLst/>
              <a:latin typeface="+mn-lt"/>
            </a:rPr>
            <a:t>Paralelismo</a:t>
          </a:r>
          <a:endParaRPr lang="en-US" sz="2000" dirty="0">
            <a:solidFill>
              <a:schemeClr val="bg1"/>
            </a:solidFill>
            <a:effectLst/>
            <a:latin typeface="+mn-lt"/>
          </a:endParaRPr>
        </a:p>
      </dgm:t>
    </dgm:pt>
    <dgm:pt modelId="{49C5D02F-AC25-4176-90E8-377CF60291B0}" type="parTrans" cxnId="{1FA180C6-929E-453D-B08E-163AB33FB06E}">
      <dgm:prSet/>
      <dgm:spPr/>
      <dgm:t>
        <a:bodyPr/>
        <a:lstStyle/>
        <a:p>
          <a:endParaRPr lang="en-US"/>
        </a:p>
      </dgm:t>
    </dgm:pt>
    <dgm:pt modelId="{4EC069E6-C56C-4593-BDC1-6321D7076FCF}" type="sibTrans" cxnId="{1FA180C6-929E-453D-B08E-163AB33FB06E}">
      <dgm:prSet/>
      <dgm:spPr/>
      <dgm:t>
        <a:bodyPr/>
        <a:lstStyle/>
        <a:p>
          <a:endParaRPr lang="en-US"/>
        </a:p>
      </dgm:t>
    </dgm:pt>
    <dgm:pt modelId="{7C22E806-3326-4FFD-9E2F-187FF5456638}">
      <dgm:prSet phldrT="[Text]" custT="1"/>
      <dgm:spPr>
        <a:solidFill>
          <a:srgbClr val="00B050">
            <a:alpha val="50000"/>
          </a:srgbClr>
        </a:solidFill>
      </dgm:spPr>
      <dgm:t>
        <a:bodyPr/>
        <a:lstStyle/>
        <a:p>
          <a:pPr algn="r"/>
          <a:r>
            <a:rPr lang="en-US" sz="1800" b="1" cap="small" baseline="0" dirty="0" err="1" smtClean="0">
              <a:solidFill>
                <a:schemeClr val="tx1"/>
              </a:solidFill>
              <a:effectLst/>
              <a:latin typeface="+mn-lt"/>
            </a:rPr>
            <a:t>Robusto</a:t>
          </a:r>
          <a:r>
            <a:rPr lang="en-US" sz="1800" b="1" cap="small" baseline="0" dirty="0" smtClean="0">
              <a:solidFill>
                <a:schemeClr val="tx1"/>
              </a:solidFill>
              <a:effectLst/>
              <a:latin typeface="+mn-lt"/>
            </a:rPr>
            <a:t>, </a:t>
          </a:r>
          <a:r>
            <a:rPr lang="en-US" sz="1800" b="1" cap="small" baseline="0" dirty="0" err="1" smtClean="0">
              <a:solidFill>
                <a:schemeClr val="tx1"/>
              </a:solidFill>
              <a:effectLst/>
              <a:latin typeface="+mn-lt"/>
            </a:rPr>
            <a:t>seguro</a:t>
          </a:r>
          <a:r>
            <a:rPr lang="en-US" sz="1800" b="1" cap="small" baseline="0" dirty="0" smtClean="0">
              <a:solidFill>
                <a:schemeClr val="tx1"/>
              </a:solidFill>
              <a:effectLst/>
              <a:latin typeface="+mn-lt"/>
            </a:rPr>
            <a:t>, flexible, </a:t>
          </a:r>
          <a:r>
            <a:rPr lang="en-US" sz="1800" b="1" cap="small" baseline="0" dirty="0" err="1" smtClean="0">
              <a:solidFill>
                <a:schemeClr val="tx1"/>
              </a:solidFill>
              <a:effectLst/>
              <a:latin typeface="+mn-lt"/>
            </a:rPr>
            <a:t>dinámico</a:t>
          </a:r>
          <a:endParaRPr lang="en-US" sz="1800" b="1" cap="small" baseline="0" dirty="0" smtClean="0">
            <a:solidFill>
              <a:schemeClr val="tx1"/>
            </a:solidFill>
            <a:effectLst/>
            <a:latin typeface="+mn-lt"/>
          </a:endParaRPr>
        </a:p>
        <a:p>
          <a:pPr algn="r"/>
          <a:r>
            <a:rPr lang="en-US" sz="1800" dirty="0" err="1" smtClean="0">
              <a:solidFill>
                <a:schemeClr val="bg1"/>
              </a:solidFill>
              <a:effectLst/>
              <a:latin typeface="+mn-lt"/>
            </a:rPr>
            <a:t>Mejor</a:t>
          </a:r>
          <a:r>
            <a:rPr lang="en-US" sz="1800" dirty="0" smtClean="0">
              <a:solidFill>
                <a:schemeClr val="bg1"/>
              </a:solidFill>
              <a:effectLst/>
              <a:latin typeface="+mn-lt"/>
            </a:rPr>
            <a:t> </a:t>
          </a:r>
          <a:r>
            <a:rPr lang="en-US" sz="1800" dirty="0" err="1" smtClean="0">
              <a:solidFill>
                <a:schemeClr val="bg1"/>
              </a:solidFill>
              <a:effectLst/>
              <a:latin typeface="+mn-lt"/>
            </a:rPr>
            <a:t>tipado</a:t>
          </a:r>
          <a:r>
            <a:rPr lang="en-US" sz="1800" dirty="0" smtClean="0">
              <a:solidFill>
                <a:schemeClr val="bg1"/>
              </a:solidFill>
              <a:effectLst/>
              <a:latin typeface="+mn-lt"/>
            </a:rPr>
            <a:t> </a:t>
          </a:r>
          <a:r>
            <a:rPr lang="en-US" sz="1800" dirty="0" err="1" smtClean="0">
              <a:solidFill>
                <a:schemeClr val="bg1"/>
              </a:solidFill>
              <a:effectLst/>
              <a:latin typeface="+mn-lt"/>
            </a:rPr>
            <a:t>estático</a:t>
          </a:r>
          <a:r>
            <a:rPr lang="en-US" sz="1800" dirty="0" smtClean="0">
              <a:solidFill>
                <a:schemeClr val="bg1"/>
              </a:solidFill>
              <a:effectLst/>
              <a:latin typeface="+mn-lt"/>
            </a:rPr>
            <a:t> (</a:t>
          </a:r>
          <a:r>
            <a:rPr lang="en-US" sz="1800" dirty="0" err="1" smtClean="0">
              <a:solidFill>
                <a:schemeClr val="bg1"/>
              </a:solidFill>
              <a:effectLst/>
              <a:latin typeface="+mn-lt"/>
            </a:rPr>
            <a:t>genericidad</a:t>
          </a:r>
          <a:r>
            <a:rPr lang="en-US" sz="1800" dirty="0" smtClean="0">
              <a:solidFill>
                <a:schemeClr val="bg1"/>
              </a:solidFill>
              <a:effectLst/>
              <a:latin typeface="+mn-lt"/>
            </a:rPr>
            <a:t>, </a:t>
          </a:r>
          <a:r>
            <a:rPr lang="en-US" sz="1800" dirty="0" err="1" smtClean="0">
              <a:solidFill>
                <a:schemeClr val="bg1"/>
              </a:solidFill>
              <a:effectLst/>
              <a:latin typeface="+mn-lt"/>
            </a:rPr>
            <a:t>inferencia</a:t>
          </a:r>
          <a:r>
            <a:rPr lang="en-US" sz="1800" dirty="0" smtClean="0">
              <a:solidFill>
                <a:schemeClr val="bg1"/>
              </a:solidFill>
              <a:effectLst/>
              <a:latin typeface="+mn-lt"/>
            </a:rPr>
            <a:t> de </a:t>
          </a:r>
          <a:r>
            <a:rPr lang="en-US" sz="1800" dirty="0" err="1" smtClean="0">
              <a:solidFill>
                <a:schemeClr val="bg1"/>
              </a:solidFill>
              <a:effectLst/>
              <a:latin typeface="+mn-lt"/>
            </a:rPr>
            <a:t>tipos</a:t>
          </a:r>
          <a:r>
            <a:rPr lang="en-US" sz="1800" dirty="0" smtClean="0">
              <a:solidFill>
                <a:schemeClr val="bg1"/>
              </a:solidFill>
              <a:effectLst/>
              <a:latin typeface="+mn-lt"/>
            </a:rPr>
            <a:t>, </a:t>
          </a:r>
          <a:r>
            <a:rPr lang="en-US" sz="1800" dirty="0" err="1" smtClean="0">
              <a:solidFill>
                <a:schemeClr val="bg1"/>
              </a:solidFill>
              <a:effectLst/>
              <a:latin typeface="+mn-lt"/>
            </a:rPr>
            <a:t>varianzas</a:t>
          </a:r>
          <a:r>
            <a:rPr lang="en-US" sz="1800" dirty="0" smtClean="0">
              <a:solidFill>
                <a:schemeClr val="bg1"/>
              </a:solidFill>
              <a:effectLst/>
              <a:latin typeface="+mn-lt"/>
            </a:rPr>
            <a:t>, </a:t>
          </a:r>
          <a:r>
            <a:rPr lang="en-US" sz="1800" dirty="0" err="1" smtClean="0">
              <a:solidFill>
                <a:schemeClr val="bg1"/>
              </a:solidFill>
              <a:effectLst/>
              <a:latin typeface="+mn-lt"/>
            </a:rPr>
            <a:t>tipos</a:t>
          </a:r>
          <a:r>
            <a:rPr lang="en-US" sz="1800" dirty="0" smtClean="0">
              <a:solidFill>
                <a:schemeClr val="bg1"/>
              </a:solidFill>
              <a:effectLst/>
              <a:latin typeface="+mn-lt"/>
            </a:rPr>
            <a:t> </a:t>
          </a:r>
          <a:r>
            <a:rPr lang="en-US" sz="1800" dirty="0" err="1" smtClean="0">
              <a:solidFill>
                <a:schemeClr val="bg1"/>
              </a:solidFill>
              <a:effectLst/>
              <a:latin typeface="+mn-lt"/>
            </a:rPr>
            <a:t>anónimos</a:t>
          </a:r>
          <a:r>
            <a:rPr lang="en-US" sz="1800" dirty="0" smtClean="0">
              <a:solidFill>
                <a:schemeClr val="bg1"/>
              </a:solidFill>
              <a:effectLst/>
              <a:latin typeface="+mn-lt"/>
            </a:rPr>
            <a:t>)</a:t>
          </a:r>
        </a:p>
        <a:p>
          <a:pPr algn="r"/>
          <a:r>
            <a:rPr lang="en-US" sz="1800" dirty="0" smtClean="0">
              <a:solidFill>
                <a:schemeClr val="bg1"/>
              </a:solidFill>
              <a:effectLst/>
              <a:latin typeface="+mn-lt"/>
            </a:rPr>
            <a:t>Reflection</a:t>
          </a:r>
        </a:p>
        <a:p>
          <a:pPr algn="r"/>
          <a:r>
            <a:rPr lang="en-US" sz="1800" dirty="0" err="1" smtClean="0">
              <a:solidFill>
                <a:schemeClr val="bg1"/>
              </a:solidFill>
              <a:effectLst/>
              <a:latin typeface="+mn-lt"/>
            </a:rPr>
            <a:t>Tipado</a:t>
          </a:r>
          <a:r>
            <a:rPr lang="en-US" sz="1800" dirty="0" smtClean="0">
              <a:solidFill>
                <a:schemeClr val="bg1"/>
              </a:solidFill>
              <a:effectLst/>
              <a:latin typeface="+mn-lt"/>
            </a:rPr>
            <a:t> </a:t>
          </a:r>
          <a:r>
            <a:rPr lang="en-US" sz="1800" dirty="0" err="1" smtClean="0">
              <a:solidFill>
                <a:schemeClr val="bg1"/>
              </a:solidFill>
              <a:effectLst/>
              <a:latin typeface="+mn-lt"/>
            </a:rPr>
            <a:t>dinámico</a:t>
          </a:r>
          <a:r>
            <a:rPr lang="en-US" sz="1800" dirty="0" smtClean="0">
              <a:solidFill>
                <a:schemeClr val="bg1"/>
              </a:solidFill>
              <a:effectLst/>
              <a:latin typeface="+mn-lt"/>
            </a:rPr>
            <a:t> </a:t>
          </a:r>
          <a:r>
            <a:rPr lang="en-US" sz="1800" dirty="0" err="1" smtClean="0">
              <a:solidFill>
                <a:schemeClr val="bg1"/>
              </a:solidFill>
              <a:effectLst/>
              <a:latin typeface="+mn-lt"/>
            </a:rPr>
            <a:t>Metaprogramming</a:t>
          </a:r>
          <a:endParaRPr lang="en-US" sz="1800" dirty="0">
            <a:solidFill>
              <a:schemeClr val="bg1"/>
            </a:solidFill>
            <a:effectLst/>
            <a:latin typeface="+mn-lt"/>
          </a:endParaRPr>
        </a:p>
      </dgm:t>
    </dgm:pt>
    <dgm:pt modelId="{DADB5BE9-0C13-4E2E-B902-378E6398F5F3}" type="parTrans" cxnId="{C2AB6D68-E8D0-4770-BCF2-3B509D7EDA19}">
      <dgm:prSet/>
      <dgm:spPr/>
      <dgm:t>
        <a:bodyPr/>
        <a:lstStyle/>
        <a:p>
          <a:endParaRPr lang="en-US"/>
        </a:p>
      </dgm:t>
    </dgm:pt>
    <dgm:pt modelId="{A59CDEE1-1415-46FC-A182-4FB844A14997}" type="sibTrans" cxnId="{C2AB6D68-E8D0-4770-BCF2-3B509D7EDA19}">
      <dgm:prSet/>
      <dgm:spPr/>
      <dgm:t>
        <a:bodyPr/>
        <a:lstStyle/>
        <a:p>
          <a:endParaRPr lang="en-US"/>
        </a:p>
      </dgm:t>
    </dgm:pt>
    <dgm:pt modelId="{C3F0297D-D8D4-4BD5-9272-831213BE5BBE}">
      <dgm:prSet phldrT="[Text]" custT="1"/>
      <dgm:spPr>
        <a:solidFill>
          <a:srgbClr val="00B0F0">
            <a:alpha val="50000"/>
          </a:srgbClr>
        </a:solidFill>
      </dgm:spPr>
      <dgm:t>
        <a:bodyPr/>
        <a:lstStyle/>
        <a:p>
          <a:endParaRPr lang="en-US" sz="2000" b="1" cap="small" baseline="0" dirty="0" smtClean="0">
            <a:solidFill>
              <a:schemeClr val="tx1"/>
            </a:solidFill>
            <a:effectLst/>
            <a:latin typeface="Myriad Pro Cond" pitchFamily="34" charset="0"/>
          </a:endParaRPr>
        </a:p>
        <a:p>
          <a:r>
            <a:rPr lang="en-US" sz="2000" b="1" cap="small" baseline="0" dirty="0" smtClean="0">
              <a:solidFill>
                <a:schemeClr val="tx1"/>
              </a:solidFill>
              <a:effectLst/>
              <a:latin typeface="+mn-lt"/>
            </a:rPr>
            <a:t>Mas  </a:t>
          </a:r>
          <a:r>
            <a:rPr lang="en-US" sz="2000" b="1" cap="small" baseline="0" dirty="0" err="1" smtClean="0">
              <a:solidFill>
                <a:schemeClr val="tx1"/>
              </a:solidFill>
              <a:effectLst/>
              <a:latin typeface="+mn-lt"/>
            </a:rPr>
            <a:t>declarativo</a:t>
          </a:r>
          <a:r>
            <a:rPr lang="en-US" sz="2000" b="1" cap="small" baseline="0" dirty="0" smtClean="0">
              <a:solidFill>
                <a:schemeClr val="tx1"/>
              </a:solidFill>
              <a:effectLst/>
              <a:latin typeface="+mn-lt"/>
            </a:rPr>
            <a:t>, </a:t>
          </a:r>
          <a:r>
            <a:rPr lang="en-US" sz="2000" b="1" cap="small" baseline="0" dirty="0" err="1" smtClean="0">
              <a:solidFill>
                <a:schemeClr val="tx1"/>
              </a:solidFill>
              <a:effectLst/>
              <a:latin typeface="+mn-lt"/>
            </a:rPr>
            <a:t>más</a:t>
          </a:r>
          <a:r>
            <a:rPr lang="en-US" sz="2000" b="1" cap="small" baseline="0" dirty="0" smtClean="0">
              <a:solidFill>
                <a:schemeClr val="tx1"/>
              </a:solidFill>
              <a:effectLst/>
              <a:latin typeface="+mn-lt"/>
            </a:rPr>
            <a:t> </a:t>
          </a:r>
          <a:r>
            <a:rPr lang="en-US" sz="2000" b="1" cap="small" baseline="0" dirty="0" err="1" smtClean="0">
              <a:solidFill>
                <a:schemeClr val="tx1"/>
              </a:solidFill>
              <a:effectLst/>
              <a:latin typeface="+mn-lt"/>
            </a:rPr>
            <a:t>expresivo</a:t>
          </a:r>
          <a:r>
            <a:rPr lang="en-US" sz="2000" b="1" cap="small" baseline="0" dirty="0" smtClean="0">
              <a:solidFill>
                <a:schemeClr val="tx1"/>
              </a:solidFill>
              <a:effectLst/>
              <a:latin typeface="+mn-lt"/>
            </a:rPr>
            <a:t>, </a:t>
          </a:r>
          <a:r>
            <a:rPr lang="en-US" sz="2000" b="1" cap="small" baseline="0" dirty="0" err="1" smtClean="0">
              <a:solidFill>
                <a:schemeClr val="tx1"/>
              </a:solidFill>
              <a:effectLst/>
              <a:latin typeface="+mn-lt"/>
            </a:rPr>
            <a:t>más</a:t>
          </a:r>
          <a:r>
            <a:rPr lang="en-US" sz="2000" b="1" cap="small" baseline="0" dirty="0" smtClean="0">
              <a:solidFill>
                <a:schemeClr val="tx1"/>
              </a:solidFill>
              <a:effectLst/>
              <a:latin typeface="+mn-lt"/>
            </a:rPr>
            <a:t> </a:t>
          </a:r>
          <a:r>
            <a:rPr lang="en-US" sz="2000" b="1" cap="small" baseline="0" dirty="0" err="1" smtClean="0">
              <a:solidFill>
                <a:schemeClr val="tx1"/>
              </a:solidFill>
              <a:effectLst/>
              <a:latin typeface="+mn-lt"/>
            </a:rPr>
            <a:t>fácil</a:t>
          </a:r>
          <a:r>
            <a:rPr lang="en-US" sz="2000" b="1" cap="small" baseline="0" dirty="0" smtClean="0">
              <a:solidFill>
                <a:schemeClr val="tx1"/>
              </a:solidFill>
              <a:effectLst/>
              <a:latin typeface="+mn-lt"/>
            </a:rPr>
            <a:t> de </a:t>
          </a:r>
          <a:r>
            <a:rPr lang="en-US" sz="2000" b="1" cap="small" baseline="0" dirty="0" err="1" smtClean="0">
              <a:solidFill>
                <a:schemeClr val="tx1"/>
              </a:solidFill>
              <a:effectLst/>
              <a:latin typeface="+mn-lt"/>
            </a:rPr>
            <a:t>programar</a:t>
          </a:r>
          <a:endParaRPr lang="en-US" sz="2000" b="1" dirty="0" smtClean="0">
            <a:solidFill>
              <a:schemeClr val="tx1"/>
            </a:solidFill>
            <a:effectLst/>
            <a:latin typeface="+mn-lt"/>
          </a:endParaRPr>
        </a:p>
        <a:p>
          <a:r>
            <a:rPr lang="en-US" sz="2000" dirty="0" smtClean="0">
              <a:solidFill>
                <a:schemeClr val="bg1"/>
              </a:solidFill>
              <a:effectLst/>
              <a:latin typeface="+mn-lt"/>
            </a:rPr>
            <a:t>Object Oriented + </a:t>
          </a:r>
          <a:r>
            <a:rPr lang="en-US" sz="2000" dirty="0" err="1" smtClean="0">
              <a:solidFill>
                <a:schemeClr val="bg1"/>
              </a:solidFill>
              <a:effectLst/>
              <a:latin typeface="+mn-lt"/>
            </a:rPr>
            <a:t>Funcional</a:t>
          </a:r>
          <a:endParaRPr lang="en-US" sz="2000" dirty="0" smtClean="0">
            <a:solidFill>
              <a:schemeClr val="bg1"/>
            </a:solidFill>
            <a:effectLst/>
            <a:latin typeface="+mn-lt"/>
          </a:endParaRPr>
        </a:p>
        <a:p>
          <a:r>
            <a:rPr lang="en-US" sz="2000" dirty="0" err="1" smtClean="0">
              <a:solidFill>
                <a:schemeClr val="bg1"/>
              </a:solidFill>
              <a:effectLst/>
              <a:latin typeface="+mn-lt"/>
            </a:rPr>
            <a:t>Mejores</a:t>
          </a:r>
          <a:r>
            <a:rPr lang="en-US" sz="2000" dirty="0" smtClean="0">
              <a:solidFill>
                <a:schemeClr val="bg1"/>
              </a:solidFill>
              <a:effectLst/>
              <a:latin typeface="+mn-lt"/>
            </a:rPr>
            <a:t> </a:t>
          </a:r>
          <a:r>
            <a:rPr lang="en-US" sz="2000" dirty="0" err="1" smtClean="0">
              <a:solidFill>
                <a:schemeClr val="bg1"/>
              </a:solidFill>
              <a:effectLst/>
              <a:latin typeface="+mn-lt"/>
            </a:rPr>
            <a:t>constructiones</a:t>
          </a:r>
          <a:r>
            <a:rPr lang="en-US" sz="2000" dirty="0" smtClean="0">
              <a:solidFill>
                <a:schemeClr val="bg1"/>
              </a:solidFill>
              <a:effectLst/>
              <a:latin typeface="+mn-lt"/>
            </a:rPr>
            <a:t> built-in</a:t>
          </a:r>
          <a:endParaRPr lang="en-US" sz="2000" dirty="0">
            <a:solidFill>
              <a:schemeClr val="bg1"/>
            </a:solidFill>
            <a:effectLst/>
            <a:latin typeface="+mn-lt"/>
          </a:endParaRPr>
        </a:p>
      </dgm:t>
    </dgm:pt>
    <dgm:pt modelId="{D6C3455F-45AE-487B-8C32-2FA06A77261C}" type="sibTrans" cxnId="{D962BAF6-026C-4400-8E38-525583FC5DD5}">
      <dgm:prSet/>
      <dgm:spPr/>
      <dgm:t>
        <a:bodyPr/>
        <a:lstStyle/>
        <a:p>
          <a:endParaRPr lang="en-US"/>
        </a:p>
      </dgm:t>
    </dgm:pt>
    <dgm:pt modelId="{059AC948-3C54-4063-ABC6-504A06558673}" type="parTrans" cxnId="{D962BAF6-026C-4400-8E38-525583FC5DD5}">
      <dgm:prSet/>
      <dgm:spPr/>
      <dgm:t>
        <a:bodyPr/>
        <a:lstStyle/>
        <a:p>
          <a:endParaRPr lang="en-US"/>
        </a:p>
      </dgm:t>
    </dgm:pt>
    <dgm:pt modelId="{9FF2E35B-A943-49AB-A382-07A3F6D7B372}" type="pres">
      <dgm:prSet presAssocID="{CB39F51B-D9E4-489B-AD1C-7DB3AEB13C25}" presName="compositeShape" presStyleCnt="0">
        <dgm:presLayoutVars>
          <dgm:chMax val="7"/>
          <dgm:dir/>
          <dgm:resizeHandles val="exact"/>
        </dgm:presLayoutVars>
      </dgm:prSet>
      <dgm:spPr/>
      <dgm:t>
        <a:bodyPr/>
        <a:lstStyle/>
        <a:p>
          <a:endParaRPr lang="en-US"/>
        </a:p>
      </dgm:t>
    </dgm:pt>
    <dgm:pt modelId="{FF6636A4-3F46-45FE-B99F-ABF85D58BC1D}" type="pres">
      <dgm:prSet presAssocID="{C3F0297D-D8D4-4BD5-9272-831213BE5BBE}" presName="circ1" presStyleLbl="vennNode1" presStyleIdx="0" presStyleCnt="3" custScaleX="102059" custScaleY="106423" custLinFactNeighborX="54037" custLinFactNeighborY="-4439"/>
      <dgm:spPr/>
      <dgm:t>
        <a:bodyPr/>
        <a:lstStyle/>
        <a:p>
          <a:endParaRPr lang="en-US"/>
        </a:p>
      </dgm:t>
    </dgm:pt>
    <dgm:pt modelId="{DA698D98-2F7D-42F5-A3BF-C7D6CC448E40}" type="pres">
      <dgm:prSet presAssocID="{C3F0297D-D8D4-4BD5-9272-831213BE5BBE}" presName="circ1Tx" presStyleLbl="revTx" presStyleIdx="0" presStyleCnt="0">
        <dgm:presLayoutVars>
          <dgm:chMax val="0"/>
          <dgm:chPref val="0"/>
          <dgm:bulletEnabled val="1"/>
        </dgm:presLayoutVars>
      </dgm:prSet>
      <dgm:spPr/>
      <dgm:t>
        <a:bodyPr/>
        <a:lstStyle/>
        <a:p>
          <a:endParaRPr lang="en-US"/>
        </a:p>
      </dgm:t>
    </dgm:pt>
    <dgm:pt modelId="{D6A4244C-4EF1-40B0-91AB-F9F52E7F5E3D}" type="pres">
      <dgm:prSet presAssocID="{7148EE77-D776-4C0E-9339-5C20A6D61793}" presName="circ2" presStyleLbl="vennNode1" presStyleIdx="1" presStyleCnt="3" custScaleX="102568" custScaleY="100041" custLinFactNeighborX="48196" custLinFactNeighborY="-17859"/>
      <dgm:spPr/>
      <dgm:t>
        <a:bodyPr/>
        <a:lstStyle/>
        <a:p>
          <a:endParaRPr lang="en-US"/>
        </a:p>
      </dgm:t>
    </dgm:pt>
    <dgm:pt modelId="{1D53D54A-1BDD-47C6-B043-80CA192AC7F7}" type="pres">
      <dgm:prSet presAssocID="{7148EE77-D776-4C0E-9339-5C20A6D61793}" presName="circ2Tx" presStyleLbl="revTx" presStyleIdx="0" presStyleCnt="0">
        <dgm:presLayoutVars>
          <dgm:chMax val="0"/>
          <dgm:chPref val="0"/>
          <dgm:bulletEnabled val="1"/>
        </dgm:presLayoutVars>
      </dgm:prSet>
      <dgm:spPr/>
      <dgm:t>
        <a:bodyPr/>
        <a:lstStyle/>
        <a:p>
          <a:endParaRPr lang="en-US"/>
        </a:p>
      </dgm:t>
    </dgm:pt>
    <dgm:pt modelId="{9D9F7148-5813-432E-BA3A-A9E56925F017}" type="pres">
      <dgm:prSet presAssocID="{7C22E806-3326-4FFD-9E2F-187FF5456638}" presName="circ3" presStyleLbl="vennNode1" presStyleIdx="2" presStyleCnt="3" custScaleX="108616" custScaleY="104090" custLinFactNeighborX="46554" custLinFactNeighborY="-6005"/>
      <dgm:spPr/>
      <dgm:t>
        <a:bodyPr/>
        <a:lstStyle/>
        <a:p>
          <a:endParaRPr lang="en-US"/>
        </a:p>
      </dgm:t>
    </dgm:pt>
    <dgm:pt modelId="{B1E22152-09FB-4F4E-8B3E-420E7D8C7C81}" type="pres">
      <dgm:prSet presAssocID="{7C22E806-3326-4FFD-9E2F-187FF5456638}" presName="circ3Tx" presStyleLbl="revTx" presStyleIdx="0" presStyleCnt="0">
        <dgm:presLayoutVars>
          <dgm:chMax val="0"/>
          <dgm:chPref val="0"/>
          <dgm:bulletEnabled val="1"/>
        </dgm:presLayoutVars>
      </dgm:prSet>
      <dgm:spPr/>
      <dgm:t>
        <a:bodyPr/>
        <a:lstStyle/>
        <a:p>
          <a:endParaRPr lang="en-US"/>
        </a:p>
      </dgm:t>
    </dgm:pt>
  </dgm:ptLst>
  <dgm:cxnLst>
    <dgm:cxn modelId="{C2AB6D68-E8D0-4770-BCF2-3B509D7EDA19}" srcId="{CB39F51B-D9E4-489B-AD1C-7DB3AEB13C25}" destId="{7C22E806-3326-4FFD-9E2F-187FF5456638}" srcOrd="2" destOrd="0" parTransId="{DADB5BE9-0C13-4E2E-B902-378E6398F5F3}" sibTransId="{A59CDEE1-1415-46FC-A182-4FB844A14997}"/>
    <dgm:cxn modelId="{84338C5C-4395-4BF1-A31B-0DC3B4DB4692}" type="presOf" srcId="{CB39F51B-D9E4-489B-AD1C-7DB3AEB13C25}" destId="{9FF2E35B-A943-49AB-A382-07A3F6D7B372}" srcOrd="0" destOrd="0" presId="urn:microsoft.com/office/officeart/2005/8/layout/venn1"/>
    <dgm:cxn modelId="{81869D87-DE52-41D2-A6F3-B2FFA7D4BD67}" type="presOf" srcId="{C3F0297D-D8D4-4BD5-9272-831213BE5BBE}" destId="{FF6636A4-3F46-45FE-B99F-ABF85D58BC1D}" srcOrd="0" destOrd="0" presId="urn:microsoft.com/office/officeart/2005/8/layout/venn1"/>
    <dgm:cxn modelId="{AD119EBA-5879-4D80-AEAC-7C05400B0031}" type="presOf" srcId="{7C22E806-3326-4FFD-9E2F-187FF5456638}" destId="{B1E22152-09FB-4F4E-8B3E-420E7D8C7C81}" srcOrd="1" destOrd="0" presId="urn:microsoft.com/office/officeart/2005/8/layout/venn1"/>
    <dgm:cxn modelId="{CED10C41-F965-41BB-A72A-D68BB1445F57}" type="presOf" srcId="{7148EE77-D776-4C0E-9339-5C20A6D61793}" destId="{D6A4244C-4EF1-40B0-91AB-F9F52E7F5E3D}" srcOrd="0" destOrd="0" presId="urn:microsoft.com/office/officeart/2005/8/layout/venn1"/>
    <dgm:cxn modelId="{8E3BB8F5-10A7-4F1E-9358-71FA94EAC9B8}" type="presOf" srcId="{7C22E806-3326-4FFD-9E2F-187FF5456638}" destId="{9D9F7148-5813-432E-BA3A-A9E56925F017}" srcOrd="0" destOrd="0" presId="urn:microsoft.com/office/officeart/2005/8/layout/venn1"/>
    <dgm:cxn modelId="{D962BAF6-026C-4400-8E38-525583FC5DD5}" srcId="{CB39F51B-D9E4-489B-AD1C-7DB3AEB13C25}" destId="{C3F0297D-D8D4-4BD5-9272-831213BE5BBE}" srcOrd="0" destOrd="0" parTransId="{059AC948-3C54-4063-ABC6-504A06558673}" sibTransId="{D6C3455F-45AE-487B-8C32-2FA06A77261C}"/>
    <dgm:cxn modelId="{2CAE7996-6CDF-4EE0-941F-B2424AAE580A}" type="presOf" srcId="{C3F0297D-D8D4-4BD5-9272-831213BE5BBE}" destId="{DA698D98-2F7D-42F5-A3BF-C7D6CC448E40}" srcOrd="1" destOrd="0" presId="urn:microsoft.com/office/officeart/2005/8/layout/venn1"/>
    <dgm:cxn modelId="{1FA180C6-929E-453D-B08E-163AB33FB06E}" srcId="{CB39F51B-D9E4-489B-AD1C-7DB3AEB13C25}" destId="{7148EE77-D776-4C0E-9339-5C20A6D61793}" srcOrd="1" destOrd="0" parTransId="{49C5D02F-AC25-4176-90E8-377CF60291B0}" sibTransId="{4EC069E6-C56C-4593-BDC1-6321D7076FCF}"/>
    <dgm:cxn modelId="{95A5C2F4-AB0A-422C-98F1-02D3EC19C4AC}" type="presOf" srcId="{7148EE77-D776-4C0E-9339-5C20A6D61793}" destId="{1D53D54A-1BDD-47C6-B043-80CA192AC7F7}" srcOrd="1" destOrd="0" presId="urn:microsoft.com/office/officeart/2005/8/layout/venn1"/>
    <dgm:cxn modelId="{1C390E5C-8716-4014-996E-119F4EE60DB9}" type="presParOf" srcId="{9FF2E35B-A943-49AB-A382-07A3F6D7B372}" destId="{FF6636A4-3F46-45FE-B99F-ABF85D58BC1D}" srcOrd="0" destOrd="0" presId="urn:microsoft.com/office/officeart/2005/8/layout/venn1"/>
    <dgm:cxn modelId="{D5569DF1-8979-4665-84CF-6A2E337C1326}" type="presParOf" srcId="{9FF2E35B-A943-49AB-A382-07A3F6D7B372}" destId="{DA698D98-2F7D-42F5-A3BF-C7D6CC448E40}" srcOrd="1" destOrd="0" presId="urn:microsoft.com/office/officeart/2005/8/layout/venn1"/>
    <dgm:cxn modelId="{F14C8E39-1AAB-41FA-88E9-D58CD31BC7C7}" type="presParOf" srcId="{9FF2E35B-A943-49AB-A382-07A3F6D7B372}" destId="{D6A4244C-4EF1-40B0-91AB-F9F52E7F5E3D}" srcOrd="2" destOrd="0" presId="urn:microsoft.com/office/officeart/2005/8/layout/venn1"/>
    <dgm:cxn modelId="{612EDA47-807E-4960-A386-F2ED9998330A}" type="presParOf" srcId="{9FF2E35B-A943-49AB-A382-07A3F6D7B372}" destId="{1D53D54A-1BDD-47C6-B043-80CA192AC7F7}" srcOrd="3" destOrd="0" presId="urn:microsoft.com/office/officeart/2005/8/layout/venn1"/>
    <dgm:cxn modelId="{306333C5-97C4-47BC-B5A6-8CCE07672566}" type="presParOf" srcId="{9FF2E35B-A943-49AB-A382-07A3F6D7B372}" destId="{9D9F7148-5813-432E-BA3A-A9E56925F017}" srcOrd="4" destOrd="0" presId="urn:microsoft.com/office/officeart/2005/8/layout/venn1"/>
    <dgm:cxn modelId="{91E2C278-5504-4704-B5FB-6690366F966B}" type="presParOf" srcId="{9FF2E35B-A943-49AB-A382-07A3F6D7B372}" destId="{B1E22152-09FB-4F4E-8B3E-420E7D8C7C81}"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6636A4-3F46-45FE-B99F-ABF85D58BC1D}">
      <dsp:nvSpPr>
        <dsp:cNvPr id="0" name=""/>
        <dsp:cNvSpPr/>
      </dsp:nvSpPr>
      <dsp:spPr>
        <a:xfrm>
          <a:off x="4426820" y="0"/>
          <a:ext cx="3604527" cy="3758655"/>
        </a:xfrm>
        <a:prstGeom prst="ellipse">
          <a:avLst/>
        </a:prstGeom>
        <a:solidFill>
          <a:srgbClr val="00B0F0">
            <a:alpha val="50000"/>
          </a:srgb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endParaRPr lang="en-US" sz="2000" b="1" kern="1200" cap="small" baseline="0" dirty="0" smtClean="0">
            <a:solidFill>
              <a:schemeClr val="tx1"/>
            </a:solidFill>
            <a:effectLst/>
            <a:latin typeface="Myriad Pro Cond" pitchFamily="34" charset="0"/>
          </a:endParaRPr>
        </a:p>
        <a:p>
          <a:pPr lvl="0" algn="ctr" defTabSz="889000">
            <a:lnSpc>
              <a:spcPct val="90000"/>
            </a:lnSpc>
            <a:spcBef>
              <a:spcPct val="0"/>
            </a:spcBef>
            <a:spcAft>
              <a:spcPct val="35000"/>
            </a:spcAft>
          </a:pPr>
          <a:r>
            <a:rPr lang="en-US" sz="2000" b="1" kern="1200" cap="small" baseline="0" dirty="0" smtClean="0">
              <a:solidFill>
                <a:schemeClr val="tx1"/>
              </a:solidFill>
              <a:effectLst/>
              <a:latin typeface="+mn-lt"/>
            </a:rPr>
            <a:t>Mas  </a:t>
          </a:r>
          <a:r>
            <a:rPr lang="en-US" sz="2000" b="1" kern="1200" cap="small" baseline="0" dirty="0" err="1" smtClean="0">
              <a:solidFill>
                <a:schemeClr val="tx1"/>
              </a:solidFill>
              <a:effectLst/>
              <a:latin typeface="+mn-lt"/>
            </a:rPr>
            <a:t>declarativo</a:t>
          </a:r>
          <a:r>
            <a:rPr lang="en-US" sz="2000" b="1" kern="1200" cap="small" baseline="0" dirty="0" smtClean="0">
              <a:solidFill>
                <a:schemeClr val="tx1"/>
              </a:solidFill>
              <a:effectLst/>
              <a:latin typeface="+mn-lt"/>
            </a:rPr>
            <a:t>, </a:t>
          </a:r>
          <a:r>
            <a:rPr lang="en-US" sz="2000" b="1" kern="1200" cap="small" baseline="0" dirty="0" err="1" smtClean="0">
              <a:solidFill>
                <a:schemeClr val="tx1"/>
              </a:solidFill>
              <a:effectLst/>
              <a:latin typeface="+mn-lt"/>
            </a:rPr>
            <a:t>más</a:t>
          </a:r>
          <a:r>
            <a:rPr lang="en-US" sz="2000" b="1" kern="1200" cap="small" baseline="0" dirty="0" smtClean="0">
              <a:solidFill>
                <a:schemeClr val="tx1"/>
              </a:solidFill>
              <a:effectLst/>
              <a:latin typeface="+mn-lt"/>
            </a:rPr>
            <a:t> </a:t>
          </a:r>
          <a:r>
            <a:rPr lang="en-US" sz="2000" b="1" kern="1200" cap="small" baseline="0" dirty="0" err="1" smtClean="0">
              <a:solidFill>
                <a:schemeClr val="tx1"/>
              </a:solidFill>
              <a:effectLst/>
              <a:latin typeface="+mn-lt"/>
            </a:rPr>
            <a:t>expresivo</a:t>
          </a:r>
          <a:r>
            <a:rPr lang="en-US" sz="2000" b="1" kern="1200" cap="small" baseline="0" dirty="0" smtClean="0">
              <a:solidFill>
                <a:schemeClr val="tx1"/>
              </a:solidFill>
              <a:effectLst/>
              <a:latin typeface="+mn-lt"/>
            </a:rPr>
            <a:t>, </a:t>
          </a:r>
          <a:r>
            <a:rPr lang="en-US" sz="2000" b="1" kern="1200" cap="small" baseline="0" dirty="0" err="1" smtClean="0">
              <a:solidFill>
                <a:schemeClr val="tx1"/>
              </a:solidFill>
              <a:effectLst/>
              <a:latin typeface="+mn-lt"/>
            </a:rPr>
            <a:t>más</a:t>
          </a:r>
          <a:r>
            <a:rPr lang="en-US" sz="2000" b="1" kern="1200" cap="small" baseline="0" dirty="0" smtClean="0">
              <a:solidFill>
                <a:schemeClr val="tx1"/>
              </a:solidFill>
              <a:effectLst/>
              <a:latin typeface="+mn-lt"/>
            </a:rPr>
            <a:t> </a:t>
          </a:r>
          <a:r>
            <a:rPr lang="en-US" sz="2000" b="1" kern="1200" cap="small" baseline="0" dirty="0" err="1" smtClean="0">
              <a:solidFill>
                <a:schemeClr val="tx1"/>
              </a:solidFill>
              <a:effectLst/>
              <a:latin typeface="+mn-lt"/>
            </a:rPr>
            <a:t>fácil</a:t>
          </a:r>
          <a:r>
            <a:rPr lang="en-US" sz="2000" b="1" kern="1200" cap="small" baseline="0" dirty="0" smtClean="0">
              <a:solidFill>
                <a:schemeClr val="tx1"/>
              </a:solidFill>
              <a:effectLst/>
              <a:latin typeface="+mn-lt"/>
            </a:rPr>
            <a:t> de </a:t>
          </a:r>
          <a:r>
            <a:rPr lang="en-US" sz="2000" b="1" kern="1200" cap="small" baseline="0" dirty="0" err="1" smtClean="0">
              <a:solidFill>
                <a:schemeClr val="tx1"/>
              </a:solidFill>
              <a:effectLst/>
              <a:latin typeface="+mn-lt"/>
            </a:rPr>
            <a:t>programar</a:t>
          </a:r>
          <a:endParaRPr lang="en-US" sz="2000" b="1" kern="1200" dirty="0" smtClean="0">
            <a:solidFill>
              <a:schemeClr val="tx1"/>
            </a:solidFill>
            <a:effectLst/>
            <a:latin typeface="+mn-lt"/>
          </a:endParaRPr>
        </a:p>
        <a:p>
          <a:pPr lvl="0" algn="ctr" defTabSz="889000">
            <a:lnSpc>
              <a:spcPct val="90000"/>
            </a:lnSpc>
            <a:spcBef>
              <a:spcPct val="0"/>
            </a:spcBef>
            <a:spcAft>
              <a:spcPct val="35000"/>
            </a:spcAft>
          </a:pPr>
          <a:r>
            <a:rPr lang="en-US" sz="2000" kern="1200" dirty="0" smtClean="0">
              <a:solidFill>
                <a:schemeClr val="bg1"/>
              </a:solidFill>
              <a:effectLst/>
              <a:latin typeface="+mn-lt"/>
            </a:rPr>
            <a:t>Object Oriented + </a:t>
          </a:r>
          <a:r>
            <a:rPr lang="en-US" sz="2000" kern="1200" dirty="0" err="1" smtClean="0">
              <a:solidFill>
                <a:schemeClr val="bg1"/>
              </a:solidFill>
              <a:effectLst/>
              <a:latin typeface="+mn-lt"/>
            </a:rPr>
            <a:t>Funcional</a:t>
          </a:r>
          <a:endParaRPr lang="en-US" sz="2000" kern="1200" dirty="0" smtClean="0">
            <a:solidFill>
              <a:schemeClr val="bg1"/>
            </a:solidFill>
            <a:effectLst/>
            <a:latin typeface="+mn-lt"/>
          </a:endParaRPr>
        </a:p>
        <a:p>
          <a:pPr lvl="0" algn="ctr" defTabSz="889000">
            <a:lnSpc>
              <a:spcPct val="90000"/>
            </a:lnSpc>
            <a:spcBef>
              <a:spcPct val="0"/>
            </a:spcBef>
            <a:spcAft>
              <a:spcPct val="35000"/>
            </a:spcAft>
          </a:pPr>
          <a:r>
            <a:rPr lang="en-US" sz="2000" kern="1200" dirty="0" err="1" smtClean="0">
              <a:solidFill>
                <a:schemeClr val="bg1"/>
              </a:solidFill>
              <a:effectLst/>
              <a:latin typeface="+mn-lt"/>
            </a:rPr>
            <a:t>Mejores</a:t>
          </a:r>
          <a:r>
            <a:rPr lang="en-US" sz="2000" kern="1200" dirty="0" smtClean="0">
              <a:solidFill>
                <a:schemeClr val="bg1"/>
              </a:solidFill>
              <a:effectLst/>
              <a:latin typeface="+mn-lt"/>
            </a:rPr>
            <a:t> </a:t>
          </a:r>
          <a:r>
            <a:rPr lang="en-US" sz="2000" kern="1200" dirty="0" err="1" smtClean="0">
              <a:solidFill>
                <a:schemeClr val="bg1"/>
              </a:solidFill>
              <a:effectLst/>
              <a:latin typeface="+mn-lt"/>
            </a:rPr>
            <a:t>constructiones</a:t>
          </a:r>
          <a:r>
            <a:rPr lang="en-US" sz="2000" kern="1200" dirty="0" smtClean="0">
              <a:solidFill>
                <a:schemeClr val="bg1"/>
              </a:solidFill>
              <a:effectLst/>
              <a:latin typeface="+mn-lt"/>
            </a:rPr>
            <a:t> built-in</a:t>
          </a:r>
          <a:endParaRPr lang="en-US" sz="2000" kern="1200" dirty="0">
            <a:solidFill>
              <a:schemeClr val="bg1"/>
            </a:solidFill>
            <a:effectLst/>
            <a:latin typeface="+mn-lt"/>
          </a:endParaRPr>
        </a:p>
      </dsp:txBody>
      <dsp:txXfrm>
        <a:off x="4907423" y="657764"/>
        <a:ext cx="2643320" cy="1691395"/>
      </dsp:txXfrm>
    </dsp:sp>
    <dsp:sp modelId="{D6A4244C-4EF1-40B0-91AB-F9F52E7F5E3D}">
      <dsp:nvSpPr>
        <dsp:cNvPr id="0" name=""/>
        <dsp:cNvSpPr/>
      </dsp:nvSpPr>
      <dsp:spPr>
        <a:xfrm>
          <a:off x="4911895" y="1767213"/>
          <a:ext cx="3622504" cy="3533255"/>
        </a:xfrm>
        <a:prstGeom prst="ellipse">
          <a:avLst/>
        </a:prstGeom>
        <a:solidFill>
          <a:srgbClr val="FF3300">
            <a:alpha val="50000"/>
          </a:srgb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lvl="0" algn="ctr" defTabSz="889000">
            <a:lnSpc>
              <a:spcPct val="90000"/>
            </a:lnSpc>
            <a:spcBef>
              <a:spcPct val="0"/>
            </a:spcBef>
            <a:spcAft>
              <a:spcPct val="35000"/>
            </a:spcAft>
          </a:pPr>
          <a:r>
            <a:rPr lang="en-US" sz="2000" b="1" kern="1200" cap="small" baseline="0" dirty="0" err="1" smtClean="0">
              <a:solidFill>
                <a:schemeClr val="tx1"/>
              </a:solidFill>
              <a:effectLst/>
              <a:latin typeface="+mn-lt"/>
            </a:rPr>
            <a:t>Más</a:t>
          </a:r>
          <a:r>
            <a:rPr lang="en-US" sz="2000" b="1" kern="1200" cap="small" baseline="0" dirty="0" smtClean="0">
              <a:solidFill>
                <a:schemeClr val="tx1"/>
              </a:solidFill>
              <a:effectLst/>
              <a:latin typeface="+mn-lt"/>
            </a:rPr>
            <a:t> </a:t>
          </a:r>
          <a:r>
            <a:rPr lang="en-US" sz="2000" b="1" kern="1200" cap="small" baseline="0" dirty="0" err="1" smtClean="0">
              <a:solidFill>
                <a:schemeClr val="tx1"/>
              </a:solidFill>
              <a:effectLst/>
              <a:latin typeface="+mn-lt"/>
            </a:rPr>
            <a:t>Multiplataforma</a:t>
          </a:r>
          <a:r>
            <a:rPr lang="en-US" sz="2000" b="1" kern="1200" cap="small" baseline="0" dirty="0" smtClean="0">
              <a:solidFill>
                <a:schemeClr val="tx1"/>
              </a:solidFill>
              <a:effectLst/>
              <a:latin typeface="+mn-lt"/>
            </a:rPr>
            <a:t>:</a:t>
          </a:r>
          <a:r>
            <a:rPr lang="en-US" sz="2000" kern="1200" dirty="0" smtClean="0">
              <a:solidFill>
                <a:schemeClr val="bg1"/>
              </a:solidFill>
              <a:effectLst/>
              <a:latin typeface="+mn-lt"/>
            </a:rPr>
            <a:t> Desktop, web, mobile, IOT, </a:t>
          </a:r>
          <a:r>
            <a:rPr lang="en-US" sz="2000" kern="1200" dirty="0" err="1" smtClean="0">
              <a:solidFill>
                <a:schemeClr val="bg1"/>
              </a:solidFill>
              <a:effectLst/>
              <a:latin typeface="+mn-lt"/>
            </a:rPr>
            <a:t>Paralelismo</a:t>
          </a:r>
          <a:endParaRPr lang="en-US" sz="2000" kern="1200" dirty="0">
            <a:solidFill>
              <a:schemeClr val="bg1"/>
            </a:solidFill>
            <a:effectLst/>
            <a:latin typeface="+mn-lt"/>
          </a:endParaRPr>
        </a:p>
      </dsp:txBody>
      <dsp:txXfrm>
        <a:off x="6019777" y="2679971"/>
        <a:ext cx="2173502" cy="1943290"/>
      </dsp:txXfrm>
    </dsp:sp>
    <dsp:sp modelId="{9D9F7148-5813-432E-BA3A-A9E56925F017}">
      <dsp:nvSpPr>
        <dsp:cNvPr id="0" name=""/>
        <dsp:cNvSpPr/>
      </dsp:nvSpPr>
      <dsp:spPr>
        <a:xfrm>
          <a:off x="2772350" y="2114372"/>
          <a:ext cx="3836108" cy="3676258"/>
        </a:xfrm>
        <a:prstGeom prst="ellipse">
          <a:avLst/>
        </a:prstGeom>
        <a:solidFill>
          <a:srgbClr val="00B050">
            <a:alpha val="50000"/>
          </a:srgbClr>
        </a:solidFill>
        <a:ln>
          <a:noFill/>
        </a:ln>
        <a:effectLst/>
        <a:scene3d>
          <a:camera prst="orthographicFront"/>
          <a:lightRig rig="flat" dir="t"/>
        </a:scene3d>
        <a:sp3d prstMaterial="plastic">
          <a:bevelT w="120900" h="88900"/>
          <a:bevelB w="88900" h="31750" prst="angle"/>
        </a:sp3d>
      </dsp:spPr>
      <dsp:style>
        <a:lnRef idx="0">
          <a:scrgbClr r="0" g="0" b="0"/>
        </a:lnRef>
        <a:fillRef idx="1">
          <a:scrgbClr r="0" g="0" b="0"/>
        </a:fillRef>
        <a:effectRef idx="1">
          <a:scrgbClr r="0" g="0" b="0"/>
        </a:effectRef>
        <a:fontRef idx="minor">
          <a:schemeClr val="tx1"/>
        </a:fontRef>
      </dsp:style>
      <dsp:txBody>
        <a:bodyPr spcFirstLastPara="0" vert="horz" wrap="square" lIns="0" tIns="0" rIns="0" bIns="0" numCol="1" spcCol="1270" anchor="ctr" anchorCtr="0">
          <a:noAutofit/>
        </a:bodyPr>
        <a:lstStyle/>
        <a:p>
          <a:pPr lvl="0" algn="r" defTabSz="800100">
            <a:lnSpc>
              <a:spcPct val="90000"/>
            </a:lnSpc>
            <a:spcBef>
              <a:spcPct val="0"/>
            </a:spcBef>
            <a:spcAft>
              <a:spcPct val="35000"/>
            </a:spcAft>
          </a:pPr>
          <a:r>
            <a:rPr lang="en-US" sz="1800" b="1" kern="1200" cap="small" baseline="0" dirty="0" err="1" smtClean="0">
              <a:solidFill>
                <a:schemeClr val="tx1"/>
              </a:solidFill>
              <a:effectLst/>
              <a:latin typeface="+mn-lt"/>
            </a:rPr>
            <a:t>Robusto</a:t>
          </a:r>
          <a:r>
            <a:rPr lang="en-US" sz="1800" b="1" kern="1200" cap="small" baseline="0" dirty="0" smtClean="0">
              <a:solidFill>
                <a:schemeClr val="tx1"/>
              </a:solidFill>
              <a:effectLst/>
              <a:latin typeface="+mn-lt"/>
            </a:rPr>
            <a:t>, </a:t>
          </a:r>
          <a:r>
            <a:rPr lang="en-US" sz="1800" b="1" kern="1200" cap="small" baseline="0" dirty="0" err="1" smtClean="0">
              <a:solidFill>
                <a:schemeClr val="tx1"/>
              </a:solidFill>
              <a:effectLst/>
              <a:latin typeface="+mn-lt"/>
            </a:rPr>
            <a:t>seguro</a:t>
          </a:r>
          <a:r>
            <a:rPr lang="en-US" sz="1800" b="1" kern="1200" cap="small" baseline="0" dirty="0" smtClean="0">
              <a:solidFill>
                <a:schemeClr val="tx1"/>
              </a:solidFill>
              <a:effectLst/>
              <a:latin typeface="+mn-lt"/>
            </a:rPr>
            <a:t>, flexible, </a:t>
          </a:r>
          <a:r>
            <a:rPr lang="en-US" sz="1800" b="1" kern="1200" cap="small" baseline="0" dirty="0" err="1" smtClean="0">
              <a:solidFill>
                <a:schemeClr val="tx1"/>
              </a:solidFill>
              <a:effectLst/>
              <a:latin typeface="+mn-lt"/>
            </a:rPr>
            <a:t>dinámico</a:t>
          </a:r>
          <a:endParaRPr lang="en-US" sz="1800" b="1" kern="1200" cap="small" baseline="0" dirty="0" smtClean="0">
            <a:solidFill>
              <a:schemeClr val="tx1"/>
            </a:solidFill>
            <a:effectLst/>
            <a:latin typeface="+mn-lt"/>
          </a:endParaRPr>
        </a:p>
        <a:p>
          <a:pPr lvl="0" algn="r" defTabSz="800100">
            <a:lnSpc>
              <a:spcPct val="90000"/>
            </a:lnSpc>
            <a:spcBef>
              <a:spcPct val="0"/>
            </a:spcBef>
            <a:spcAft>
              <a:spcPct val="35000"/>
            </a:spcAft>
          </a:pPr>
          <a:r>
            <a:rPr lang="en-US" sz="1800" kern="1200" dirty="0" err="1" smtClean="0">
              <a:solidFill>
                <a:schemeClr val="bg1"/>
              </a:solidFill>
              <a:effectLst/>
              <a:latin typeface="+mn-lt"/>
            </a:rPr>
            <a:t>Mejor</a:t>
          </a:r>
          <a:r>
            <a:rPr lang="en-US" sz="1800" kern="1200" dirty="0" smtClean="0">
              <a:solidFill>
                <a:schemeClr val="bg1"/>
              </a:solidFill>
              <a:effectLst/>
              <a:latin typeface="+mn-lt"/>
            </a:rPr>
            <a:t> </a:t>
          </a:r>
          <a:r>
            <a:rPr lang="en-US" sz="1800" kern="1200" dirty="0" err="1" smtClean="0">
              <a:solidFill>
                <a:schemeClr val="bg1"/>
              </a:solidFill>
              <a:effectLst/>
              <a:latin typeface="+mn-lt"/>
            </a:rPr>
            <a:t>tipado</a:t>
          </a:r>
          <a:r>
            <a:rPr lang="en-US" sz="1800" kern="1200" dirty="0" smtClean="0">
              <a:solidFill>
                <a:schemeClr val="bg1"/>
              </a:solidFill>
              <a:effectLst/>
              <a:latin typeface="+mn-lt"/>
            </a:rPr>
            <a:t> </a:t>
          </a:r>
          <a:r>
            <a:rPr lang="en-US" sz="1800" kern="1200" dirty="0" err="1" smtClean="0">
              <a:solidFill>
                <a:schemeClr val="bg1"/>
              </a:solidFill>
              <a:effectLst/>
              <a:latin typeface="+mn-lt"/>
            </a:rPr>
            <a:t>estático</a:t>
          </a:r>
          <a:r>
            <a:rPr lang="en-US" sz="1800" kern="1200" dirty="0" smtClean="0">
              <a:solidFill>
                <a:schemeClr val="bg1"/>
              </a:solidFill>
              <a:effectLst/>
              <a:latin typeface="+mn-lt"/>
            </a:rPr>
            <a:t> (</a:t>
          </a:r>
          <a:r>
            <a:rPr lang="en-US" sz="1800" kern="1200" dirty="0" err="1" smtClean="0">
              <a:solidFill>
                <a:schemeClr val="bg1"/>
              </a:solidFill>
              <a:effectLst/>
              <a:latin typeface="+mn-lt"/>
            </a:rPr>
            <a:t>genericidad</a:t>
          </a:r>
          <a:r>
            <a:rPr lang="en-US" sz="1800" kern="1200" dirty="0" smtClean="0">
              <a:solidFill>
                <a:schemeClr val="bg1"/>
              </a:solidFill>
              <a:effectLst/>
              <a:latin typeface="+mn-lt"/>
            </a:rPr>
            <a:t>, </a:t>
          </a:r>
          <a:r>
            <a:rPr lang="en-US" sz="1800" kern="1200" dirty="0" err="1" smtClean="0">
              <a:solidFill>
                <a:schemeClr val="bg1"/>
              </a:solidFill>
              <a:effectLst/>
              <a:latin typeface="+mn-lt"/>
            </a:rPr>
            <a:t>inferencia</a:t>
          </a:r>
          <a:r>
            <a:rPr lang="en-US" sz="1800" kern="1200" dirty="0" smtClean="0">
              <a:solidFill>
                <a:schemeClr val="bg1"/>
              </a:solidFill>
              <a:effectLst/>
              <a:latin typeface="+mn-lt"/>
            </a:rPr>
            <a:t> de </a:t>
          </a:r>
          <a:r>
            <a:rPr lang="en-US" sz="1800" kern="1200" dirty="0" err="1" smtClean="0">
              <a:solidFill>
                <a:schemeClr val="bg1"/>
              </a:solidFill>
              <a:effectLst/>
              <a:latin typeface="+mn-lt"/>
            </a:rPr>
            <a:t>tipos</a:t>
          </a:r>
          <a:r>
            <a:rPr lang="en-US" sz="1800" kern="1200" dirty="0" smtClean="0">
              <a:solidFill>
                <a:schemeClr val="bg1"/>
              </a:solidFill>
              <a:effectLst/>
              <a:latin typeface="+mn-lt"/>
            </a:rPr>
            <a:t>, </a:t>
          </a:r>
          <a:r>
            <a:rPr lang="en-US" sz="1800" kern="1200" dirty="0" err="1" smtClean="0">
              <a:solidFill>
                <a:schemeClr val="bg1"/>
              </a:solidFill>
              <a:effectLst/>
              <a:latin typeface="+mn-lt"/>
            </a:rPr>
            <a:t>varianzas</a:t>
          </a:r>
          <a:r>
            <a:rPr lang="en-US" sz="1800" kern="1200" dirty="0" smtClean="0">
              <a:solidFill>
                <a:schemeClr val="bg1"/>
              </a:solidFill>
              <a:effectLst/>
              <a:latin typeface="+mn-lt"/>
            </a:rPr>
            <a:t>, </a:t>
          </a:r>
          <a:r>
            <a:rPr lang="en-US" sz="1800" kern="1200" dirty="0" err="1" smtClean="0">
              <a:solidFill>
                <a:schemeClr val="bg1"/>
              </a:solidFill>
              <a:effectLst/>
              <a:latin typeface="+mn-lt"/>
            </a:rPr>
            <a:t>tipos</a:t>
          </a:r>
          <a:r>
            <a:rPr lang="en-US" sz="1800" kern="1200" dirty="0" smtClean="0">
              <a:solidFill>
                <a:schemeClr val="bg1"/>
              </a:solidFill>
              <a:effectLst/>
              <a:latin typeface="+mn-lt"/>
            </a:rPr>
            <a:t> </a:t>
          </a:r>
          <a:r>
            <a:rPr lang="en-US" sz="1800" kern="1200" dirty="0" err="1" smtClean="0">
              <a:solidFill>
                <a:schemeClr val="bg1"/>
              </a:solidFill>
              <a:effectLst/>
              <a:latin typeface="+mn-lt"/>
            </a:rPr>
            <a:t>anónimos</a:t>
          </a:r>
          <a:r>
            <a:rPr lang="en-US" sz="1800" kern="1200" dirty="0" smtClean="0">
              <a:solidFill>
                <a:schemeClr val="bg1"/>
              </a:solidFill>
              <a:effectLst/>
              <a:latin typeface="+mn-lt"/>
            </a:rPr>
            <a:t>)</a:t>
          </a:r>
        </a:p>
        <a:p>
          <a:pPr lvl="0" algn="r" defTabSz="800100">
            <a:lnSpc>
              <a:spcPct val="90000"/>
            </a:lnSpc>
            <a:spcBef>
              <a:spcPct val="0"/>
            </a:spcBef>
            <a:spcAft>
              <a:spcPct val="35000"/>
            </a:spcAft>
          </a:pPr>
          <a:r>
            <a:rPr lang="en-US" sz="1800" kern="1200" dirty="0" smtClean="0">
              <a:solidFill>
                <a:schemeClr val="bg1"/>
              </a:solidFill>
              <a:effectLst/>
              <a:latin typeface="+mn-lt"/>
            </a:rPr>
            <a:t>Reflection</a:t>
          </a:r>
        </a:p>
        <a:p>
          <a:pPr lvl="0" algn="r" defTabSz="800100">
            <a:lnSpc>
              <a:spcPct val="90000"/>
            </a:lnSpc>
            <a:spcBef>
              <a:spcPct val="0"/>
            </a:spcBef>
            <a:spcAft>
              <a:spcPct val="35000"/>
            </a:spcAft>
          </a:pPr>
          <a:r>
            <a:rPr lang="en-US" sz="1800" kern="1200" dirty="0" err="1" smtClean="0">
              <a:solidFill>
                <a:schemeClr val="bg1"/>
              </a:solidFill>
              <a:effectLst/>
              <a:latin typeface="+mn-lt"/>
            </a:rPr>
            <a:t>Tipado</a:t>
          </a:r>
          <a:r>
            <a:rPr lang="en-US" sz="1800" kern="1200" dirty="0" smtClean="0">
              <a:solidFill>
                <a:schemeClr val="bg1"/>
              </a:solidFill>
              <a:effectLst/>
              <a:latin typeface="+mn-lt"/>
            </a:rPr>
            <a:t> </a:t>
          </a:r>
          <a:r>
            <a:rPr lang="en-US" sz="1800" kern="1200" dirty="0" err="1" smtClean="0">
              <a:solidFill>
                <a:schemeClr val="bg1"/>
              </a:solidFill>
              <a:effectLst/>
              <a:latin typeface="+mn-lt"/>
            </a:rPr>
            <a:t>dinámico</a:t>
          </a:r>
          <a:r>
            <a:rPr lang="en-US" sz="1800" kern="1200" dirty="0" smtClean="0">
              <a:solidFill>
                <a:schemeClr val="bg1"/>
              </a:solidFill>
              <a:effectLst/>
              <a:latin typeface="+mn-lt"/>
            </a:rPr>
            <a:t> </a:t>
          </a:r>
          <a:r>
            <a:rPr lang="en-US" sz="1800" kern="1200" dirty="0" err="1" smtClean="0">
              <a:solidFill>
                <a:schemeClr val="bg1"/>
              </a:solidFill>
              <a:effectLst/>
              <a:latin typeface="+mn-lt"/>
            </a:rPr>
            <a:t>Metaprogramming</a:t>
          </a:r>
          <a:endParaRPr lang="en-US" sz="1800" kern="1200" dirty="0">
            <a:solidFill>
              <a:schemeClr val="bg1"/>
            </a:solidFill>
            <a:effectLst/>
            <a:latin typeface="+mn-lt"/>
          </a:endParaRPr>
        </a:p>
      </dsp:txBody>
      <dsp:txXfrm>
        <a:off x="3133584" y="3064072"/>
        <a:ext cx="2301665" cy="202194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56C946-9D6D-4C49-838A-C79B0EF6AD09}" type="datetimeFigureOut">
              <a:rPr lang="en-US" smtClean="0"/>
              <a:t>9/5/2022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47DECE-3EC5-4D60-942F-21FCB96CBFDD}" type="slidenum">
              <a:rPr lang="en-US" smtClean="0"/>
              <a:t>‹#›</a:t>
            </a:fld>
            <a:endParaRPr lang="en-US"/>
          </a:p>
        </p:txBody>
      </p:sp>
    </p:spTree>
    <p:extLst>
      <p:ext uri="{BB962C8B-B14F-4D97-AF65-F5344CB8AC3E}">
        <p14:creationId xmlns:p14="http://schemas.microsoft.com/office/powerpoint/2010/main" val="19400980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amazon.com/Make-JavaScript-Robotics-Raspberry-BeagleBone/dp/1457186950"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www.bocoup.com/"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s.wikipedia.org/wiki/Anders_Hejlsbe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zim://A/Contador_de_programa.html" TargetMode="External"/><Relationship Id="rId13" Type="http://schemas.openxmlformats.org/officeDocument/2006/relationships/hyperlink" Target="zim://A/Bus_(inform%C3%A1tica).html" TargetMode="External"/><Relationship Id="rId3" Type="http://schemas.openxmlformats.org/officeDocument/2006/relationships/hyperlink" Target="https://en.wikipedia.org/wiki/Turing_Award" TargetMode="External"/><Relationship Id="rId7" Type="http://schemas.openxmlformats.org/officeDocument/2006/relationships/hyperlink" Target="zim://A/Registro_de_instrucci%C3%B3n.html" TargetMode="External"/><Relationship Id="rId12" Type="http://schemas.openxmlformats.org/officeDocument/2006/relationships/hyperlink" Target="zim://A/Computador_de_programa_almacenado.html"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zim://A/Unidad_de_control.html" TargetMode="External"/><Relationship Id="rId11" Type="http://schemas.openxmlformats.org/officeDocument/2006/relationships/hyperlink" Target="#cite_note-GanesanCh4-2"/><Relationship Id="rId5" Type="http://schemas.openxmlformats.org/officeDocument/2006/relationships/hyperlink" Target="zim://A/Unidad_aritm%C3%A9tico_l%C3%B3gica.html" TargetMode="External"/><Relationship Id="rId15" Type="http://schemas.openxmlformats.org/officeDocument/2006/relationships/hyperlink" Target="#cite_note-3"/><Relationship Id="rId10" Type="http://schemas.openxmlformats.org/officeDocument/2006/relationships/hyperlink" Target="#cite_note-FirstDraftReport-1"/><Relationship Id="rId4" Type="http://schemas.openxmlformats.org/officeDocument/2006/relationships/hyperlink" Target="zim://A/Unidad_central_de_procesamiento.html" TargetMode="External"/><Relationship Id="rId9" Type="http://schemas.openxmlformats.org/officeDocument/2006/relationships/hyperlink" Target="zim://A/Memoria_(inform%C3%A1tica).html" TargetMode="External"/><Relationship Id="rId14" Type="http://schemas.openxmlformats.org/officeDocument/2006/relationships/hyperlink" Target="zim://A/Arquitectura_de_von_Neumann.html"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err="1" smtClean="0">
                <a:solidFill>
                  <a:schemeClr val="tx1"/>
                </a:solidFill>
                <a:latin typeface="Consolas" panose="020B0609020204030204" pitchFamily="49" charset="0"/>
                <a:ea typeface="+mn-ea"/>
                <a:cs typeface="+mn-cs"/>
              </a:rPr>
              <a:t>Algunos</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buenos</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textos</a:t>
            </a:r>
            <a:r>
              <a:rPr lang="en-US" sz="1200" b="1" kern="1200" dirty="0" smtClean="0">
                <a:solidFill>
                  <a:schemeClr val="tx1"/>
                </a:solidFill>
                <a:latin typeface="Consolas" panose="020B0609020204030204" pitchFamily="49" charset="0"/>
                <a:ea typeface="+mn-ea"/>
                <a:cs typeface="+mn-cs"/>
              </a:rPr>
              <a:t> y </a:t>
            </a:r>
            <a:r>
              <a:rPr lang="en-US" sz="1200" b="1" kern="1200" dirty="0" err="1" smtClean="0">
                <a:solidFill>
                  <a:schemeClr val="tx1"/>
                </a:solidFill>
                <a:latin typeface="Consolas" panose="020B0609020204030204" pitchFamily="49" charset="0"/>
                <a:ea typeface="+mn-ea"/>
                <a:cs typeface="+mn-cs"/>
              </a:rPr>
              <a:t>artículos</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estarán</a:t>
            </a:r>
            <a:r>
              <a:rPr lang="en-US" sz="1200" b="1" kern="1200" dirty="0" smtClean="0">
                <a:solidFill>
                  <a:schemeClr val="tx1"/>
                </a:solidFill>
                <a:latin typeface="Consolas" panose="020B0609020204030204" pitchFamily="49" charset="0"/>
                <a:ea typeface="+mn-ea"/>
                <a:cs typeface="+mn-cs"/>
              </a:rPr>
              <a:t> a </a:t>
            </a:r>
            <a:r>
              <a:rPr lang="en-US" sz="1200" b="1" kern="1200" dirty="0" err="1" smtClean="0">
                <a:solidFill>
                  <a:schemeClr val="tx1"/>
                </a:solidFill>
                <a:latin typeface="Consolas" panose="020B0609020204030204" pitchFamily="49" charset="0"/>
                <a:ea typeface="+mn-ea"/>
                <a:cs typeface="+mn-cs"/>
              </a:rPr>
              <a:t>vuestro</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alcance</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en</a:t>
            </a:r>
            <a:r>
              <a:rPr lang="en-US" sz="1200" b="1" kern="1200" dirty="0" smtClean="0">
                <a:solidFill>
                  <a:schemeClr val="tx1"/>
                </a:solidFill>
                <a:latin typeface="Consolas" panose="020B0609020204030204" pitchFamily="49" charset="0"/>
                <a:ea typeface="+mn-ea"/>
                <a:cs typeface="+mn-cs"/>
              </a:rPr>
              <a:t> la </a:t>
            </a:r>
            <a:r>
              <a:rPr lang="en-US" sz="1200" b="1" kern="1200" dirty="0" err="1" smtClean="0">
                <a:solidFill>
                  <a:schemeClr val="tx1"/>
                </a:solidFill>
                <a:latin typeface="Consolas" panose="020B0609020204030204" pitchFamily="49" charset="0"/>
                <a:ea typeface="+mn-ea"/>
                <a:cs typeface="+mn-cs"/>
              </a:rPr>
              <a:t>plataforma</a:t>
            </a:r>
            <a:r>
              <a:rPr lang="en-US" sz="1200" b="1" kern="1200" dirty="0" smtClean="0">
                <a:solidFill>
                  <a:schemeClr val="tx1"/>
                </a:solidFill>
                <a:latin typeface="Consolas" panose="020B0609020204030204" pitchFamily="49" charset="0"/>
                <a:ea typeface="+mn-ea"/>
                <a:cs typeface="+mn-cs"/>
              </a:rPr>
              <a:t> EVEA. Pero La </a:t>
            </a:r>
            <a:r>
              <a:rPr lang="en-US" sz="1200" b="1" kern="1200" dirty="0" err="1" smtClean="0">
                <a:solidFill>
                  <a:schemeClr val="tx1"/>
                </a:solidFill>
                <a:latin typeface="Consolas" panose="020B0609020204030204" pitchFamily="49" charset="0"/>
                <a:ea typeface="+mn-ea"/>
                <a:cs typeface="+mn-cs"/>
              </a:rPr>
              <a:t>información</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disponible</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en</a:t>
            </a:r>
            <a:r>
              <a:rPr lang="en-US" sz="1200" b="1" kern="1200" dirty="0" smtClean="0">
                <a:solidFill>
                  <a:schemeClr val="tx1"/>
                </a:solidFill>
                <a:latin typeface="Consolas" panose="020B0609020204030204" pitchFamily="49" charset="0"/>
                <a:ea typeface="+mn-ea"/>
                <a:cs typeface="+mn-cs"/>
              </a:rPr>
              <a:t> Internet es </a:t>
            </a:r>
            <a:r>
              <a:rPr lang="en-US" sz="1200" b="1" kern="1200" dirty="0" err="1" smtClean="0">
                <a:solidFill>
                  <a:schemeClr val="tx1"/>
                </a:solidFill>
                <a:latin typeface="Consolas" panose="020B0609020204030204" pitchFamily="49" charset="0"/>
                <a:ea typeface="+mn-ea"/>
                <a:cs typeface="+mn-cs"/>
              </a:rPr>
              <a:t>infinita</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en</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muchos</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casos</a:t>
            </a:r>
            <a:r>
              <a:rPr lang="en-US" sz="1200" b="1" kern="1200" dirty="0" smtClean="0">
                <a:solidFill>
                  <a:schemeClr val="tx1"/>
                </a:solidFill>
                <a:latin typeface="Consolas" panose="020B0609020204030204" pitchFamily="49" charset="0"/>
                <a:ea typeface="+mn-ea"/>
                <a:cs typeface="+mn-cs"/>
              </a:rPr>
              <a:t> se </a:t>
            </a:r>
            <a:r>
              <a:rPr lang="en-US" sz="1200" b="1" kern="1200" dirty="0" err="1" smtClean="0">
                <a:solidFill>
                  <a:schemeClr val="tx1"/>
                </a:solidFill>
                <a:latin typeface="Consolas" panose="020B0609020204030204" pitchFamily="49" charset="0"/>
                <a:ea typeface="+mn-ea"/>
                <a:cs typeface="+mn-cs"/>
              </a:rPr>
              <a:t>puede</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ver</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animada</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siempre</a:t>
            </a:r>
            <a:r>
              <a:rPr lang="en-US" sz="1200" b="1" kern="1200" dirty="0" smtClean="0">
                <a:solidFill>
                  <a:schemeClr val="tx1"/>
                </a:solidFill>
                <a:latin typeface="Consolas" panose="020B0609020204030204" pitchFamily="49" charset="0"/>
                <a:ea typeface="+mn-ea"/>
                <a:cs typeface="+mn-cs"/>
              </a:rPr>
              <a:t> que </a:t>
            </a:r>
            <a:r>
              <a:rPr lang="en-US" sz="1200" b="1" kern="1200" dirty="0" err="1" smtClean="0">
                <a:solidFill>
                  <a:schemeClr val="tx1"/>
                </a:solidFill>
                <a:latin typeface="Consolas" panose="020B0609020204030204" pitchFamily="49" charset="0"/>
                <a:ea typeface="+mn-ea"/>
                <a:cs typeface="+mn-cs"/>
              </a:rPr>
              <a:t>tenga</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posibilidades</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navegue</a:t>
            </a:r>
            <a:r>
              <a:rPr lang="en-US" sz="1200" b="1" kern="1200" dirty="0" smtClean="0">
                <a:solidFill>
                  <a:schemeClr val="tx1"/>
                </a:solidFill>
                <a:latin typeface="Consolas" panose="020B0609020204030204" pitchFamily="49" charset="0"/>
                <a:ea typeface="+mn-ea"/>
                <a:cs typeface="+mn-cs"/>
              </a:rPr>
              <a:t> y </a:t>
            </a:r>
            <a:r>
              <a:rPr lang="en-US" sz="1200" b="1" kern="1200" dirty="0" err="1" smtClean="0">
                <a:solidFill>
                  <a:schemeClr val="tx1"/>
                </a:solidFill>
                <a:latin typeface="Consolas" panose="020B0609020204030204" pitchFamily="49" charset="0"/>
                <a:ea typeface="+mn-ea"/>
                <a:cs typeface="+mn-cs"/>
              </a:rPr>
              <a:t>busque</a:t>
            </a:r>
            <a:endParaRPr lang="en-US" sz="1200" b="1" kern="1200" dirty="0" smtClean="0">
              <a:solidFill>
                <a:schemeClr val="tx1"/>
              </a:solidFill>
              <a:latin typeface="Consolas" panose="020B0609020204030204" pitchFamily="49" charset="0"/>
              <a:ea typeface="+mn-ea"/>
              <a:cs typeface="+mn-cs"/>
            </a:endParaRP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FBED1A1-70B8-45CE-A0BE-1A94BFD34D4E}" type="slidenum">
              <a:rPr lang="en-US" smtClean="0"/>
              <a:t>1</a:t>
            </a:fld>
            <a:endParaRPr lang="en-US"/>
          </a:p>
        </p:txBody>
      </p:sp>
    </p:spTree>
    <p:extLst>
      <p:ext uri="{BB962C8B-B14F-4D97-AF65-F5344CB8AC3E}">
        <p14:creationId xmlns:p14="http://schemas.microsoft.com/office/powerpoint/2010/main" val="1103525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47DECE-3EC5-4D60-942F-21FCB96CBFDD}" type="slidenum">
              <a:rPr lang="en-US" smtClean="0"/>
              <a:t>20</a:t>
            </a:fld>
            <a:endParaRPr lang="en-US"/>
          </a:p>
        </p:txBody>
      </p:sp>
    </p:spTree>
    <p:extLst>
      <p:ext uri="{BB962C8B-B14F-4D97-AF65-F5344CB8AC3E}">
        <p14:creationId xmlns:p14="http://schemas.microsoft.com/office/powerpoint/2010/main" val="1045926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que </a:t>
            </a:r>
            <a:r>
              <a:rPr lang="en-US" baseline="0" dirty="0" err="1" smtClean="0"/>
              <a:t>salario</a:t>
            </a:r>
            <a:r>
              <a:rPr lang="en-US" baseline="0" dirty="0" smtClean="0"/>
              <a:t> </a:t>
            </a:r>
            <a:r>
              <a:rPr lang="en-US" baseline="0" dirty="0" err="1" smtClean="0"/>
              <a:t>más</a:t>
            </a:r>
            <a:r>
              <a:rPr lang="en-US" baseline="0" dirty="0" smtClean="0"/>
              <a:t> alto no </a:t>
            </a:r>
            <a:r>
              <a:rPr lang="en-US" baseline="0" dirty="0" err="1" smtClean="0"/>
              <a:t>significa</a:t>
            </a:r>
            <a:r>
              <a:rPr lang="en-US" baseline="0" dirty="0" smtClean="0"/>
              <a:t> </a:t>
            </a:r>
            <a:r>
              <a:rPr lang="en-US" baseline="0" dirty="0" err="1" smtClean="0"/>
              <a:t>garantía</a:t>
            </a:r>
            <a:r>
              <a:rPr lang="en-US" baseline="0" dirty="0" smtClean="0"/>
              <a:t> de </a:t>
            </a:r>
            <a:r>
              <a:rPr lang="en-US" baseline="0" dirty="0" err="1" smtClean="0"/>
              <a:t>tener</a:t>
            </a:r>
            <a:r>
              <a:rPr lang="en-US" baseline="0" dirty="0" smtClean="0"/>
              <a:t> </a:t>
            </a:r>
            <a:r>
              <a:rPr lang="en-US" baseline="0" dirty="0" err="1" smtClean="0"/>
              <a:t>trabajo</a:t>
            </a:r>
            <a:r>
              <a:rPr lang="en-US" baseline="0" dirty="0" smtClean="0"/>
              <a:t> </a:t>
            </a:r>
            <a:r>
              <a:rPr lang="en-US" baseline="0" dirty="0" err="1" smtClean="0"/>
              <a:t>en</a:t>
            </a:r>
            <a:r>
              <a:rPr lang="en-US" baseline="0" dirty="0" smtClean="0"/>
              <a:t> ese LP. </a:t>
            </a:r>
            <a:r>
              <a:rPr lang="en-US" baseline="0" dirty="0" err="1" smtClean="0"/>
              <a:t>Por</a:t>
            </a:r>
            <a:r>
              <a:rPr lang="en-US" baseline="0" dirty="0" smtClean="0"/>
              <a:t> </a:t>
            </a:r>
            <a:r>
              <a:rPr lang="en-US" baseline="0" dirty="0" err="1" smtClean="0"/>
              <a:t>ejemplo</a:t>
            </a:r>
            <a:r>
              <a:rPr lang="en-US" baseline="0" dirty="0" smtClean="0"/>
              <a:t> al </a:t>
            </a:r>
            <a:r>
              <a:rPr lang="en-US" baseline="0" dirty="0" err="1" smtClean="0"/>
              <a:t>ser</a:t>
            </a:r>
            <a:r>
              <a:rPr lang="en-US" baseline="0" dirty="0" smtClean="0"/>
              <a:t> Swift un LP solo para el </a:t>
            </a:r>
            <a:r>
              <a:rPr lang="en-US" baseline="0" dirty="0" err="1" smtClean="0"/>
              <a:t>ecosistema</a:t>
            </a:r>
            <a:r>
              <a:rPr lang="en-US" baseline="0" dirty="0" smtClean="0"/>
              <a:t> Apple</a:t>
            </a:r>
            <a:endParaRPr lang="en-US" dirty="0"/>
          </a:p>
        </p:txBody>
      </p:sp>
      <p:sp>
        <p:nvSpPr>
          <p:cNvPr id="4" name="Slide Number Placeholder 3"/>
          <p:cNvSpPr>
            <a:spLocks noGrp="1"/>
          </p:cNvSpPr>
          <p:nvPr>
            <p:ph type="sldNum" sz="quarter" idx="10"/>
          </p:nvPr>
        </p:nvSpPr>
        <p:spPr/>
        <p:txBody>
          <a:bodyPr/>
          <a:lstStyle/>
          <a:p>
            <a:fld id="{5947DECE-3EC5-4D60-942F-21FCB96CBFDD}" type="slidenum">
              <a:rPr lang="en-US" smtClean="0"/>
              <a:t>22</a:t>
            </a:fld>
            <a:endParaRPr lang="en-US"/>
          </a:p>
        </p:txBody>
      </p:sp>
    </p:spTree>
    <p:extLst>
      <p:ext uri="{BB962C8B-B14F-4D97-AF65-F5344CB8AC3E}">
        <p14:creationId xmlns:p14="http://schemas.microsoft.com/office/powerpoint/2010/main" val="1281201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47DECE-3EC5-4D60-942F-21FCB96CBFDD}" type="slidenum">
              <a:rPr lang="en-US" smtClean="0"/>
              <a:t>23</a:t>
            </a:fld>
            <a:endParaRPr lang="en-US"/>
          </a:p>
        </p:txBody>
      </p:sp>
    </p:spTree>
    <p:extLst>
      <p:ext uri="{BB962C8B-B14F-4D97-AF65-F5344CB8AC3E}">
        <p14:creationId xmlns:p14="http://schemas.microsoft.com/office/powerpoint/2010/main" val="13558772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47DECE-3EC5-4D60-942F-21FCB96CBFDD}" type="slidenum">
              <a:rPr lang="en-US" smtClean="0"/>
              <a:t>24</a:t>
            </a:fld>
            <a:endParaRPr lang="en-US"/>
          </a:p>
        </p:txBody>
      </p:sp>
    </p:spTree>
    <p:extLst>
      <p:ext uri="{BB962C8B-B14F-4D97-AF65-F5344CB8AC3E}">
        <p14:creationId xmlns:p14="http://schemas.microsoft.com/office/powerpoint/2010/main" val="1091234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47DECE-3EC5-4D60-942F-21FCB96CBFDD}" type="slidenum">
              <a:rPr lang="en-US" smtClean="0"/>
              <a:t>25</a:t>
            </a:fld>
            <a:endParaRPr lang="en-US"/>
          </a:p>
        </p:txBody>
      </p:sp>
    </p:spTree>
    <p:extLst>
      <p:ext uri="{BB962C8B-B14F-4D97-AF65-F5344CB8AC3E}">
        <p14:creationId xmlns:p14="http://schemas.microsoft.com/office/powerpoint/2010/main" val="6221936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47DECE-3EC5-4D60-942F-21FCB96CBFDD}" type="slidenum">
              <a:rPr lang="en-US" smtClean="0"/>
              <a:t>26</a:t>
            </a:fld>
            <a:endParaRPr lang="en-US"/>
          </a:p>
        </p:txBody>
      </p:sp>
    </p:spTree>
    <p:extLst>
      <p:ext uri="{BB962C8B-B14F-4D97-AF65-F5344CB8AC3E}">
        <p14:creationId xmlns:p14="http://schemas.microsoft.com/office/powerpoint/2010/main" val="26658676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smtClean="0">
                <a:solidFill>
                  <a:schemeClr val="tx1"/>
                </a:solidFill>
                <a:latin typeface="Consolas" panose="020B0609020204030204" pitchFamily="49" charset="0"/>
                <a:ea typeface="+mn-ea"/>
                <a:cs typeface="+mn-cs"/>
              </a:rPr>
              <a:t>Algunos</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buenos</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textos</a:t>
            </a:r>
            <a:r>
              <a:rPr lang="en-US" sz="1200" b="0" kern="1200" dirty="0" smtClean="0">
                <a:solidFill>
                  <a:schemeClr val="tx1"/>
                </a:solidFill>
                <a:latin typeface="Consolas" panose="020B0609020204030204" pitchFamily="49" charset="0"/>
                <a:ea typeface="+mn-ea"/>
                <a:cs typeface="+mn-cs"/>
              </a:rPr>
              <a:t> y </a:t>
            </a:r>
            <a:r>
              <a:rPr lang="en-US" sz="1200" b="0" kern="1200" dirty="0" err="1" smtClean="0">
                <a:solidFill>
                  <a:schemeClr val="tx1"/>
                </a:solidFill>
                <a:latin typeface="Consolas" panose="020B0609020204030204" pitchFamily="49" charset="0"/>
                <a:ea typeface="+mn-ea"/>
                <a:cs typeface="+mn-cs"/>
              </a:rPr>
              <a:t>artículos</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estarán</a:t>
            </a:r>
            <a:r>
              <a:rPr lang="en-US" sz="1200" b="0" kern="1200" dirty="0" smtClean="0">
                <a:solidFill>
                  <a:schemeClr val="tx1"/>
                </a:solidFill>
                <a:latin typeface="Consolas" panose="020B0609020204030204" pitchFamily="49" charset="0"/>
                <a:ea typeface="+mn-ea"/>
                <a:cs typeface="+mn-cs"/>
              </a:rPr>
              <a:t> a </a:t>
            </a:r>
            <a:r>
              <a:rPr lang="en-US" sz="1200" b="0" kern="1200" dirty="0" err="1" smtClean="0">
                <a:solidFill>
                  <a:schemeClr val="tx1"/>
                </a:solidFill>
                <a:latin typeface="Consolas" panose="020B0609020204030204" pitchFamily="49" charset="0"/>
                <a:ea typeface="+mn-ea"/>
                <a:cs typeface="+mn-cs"/>
              </a:rPr>
              <a:t>vuestro</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alcance</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en</a:t>
            </a:r>
            <a:r>
              <a:rPr lang="en-US" sz="1200" b="0" kern="1200" dirty="0" smtClean="0">
                <a:solidFill>
                  <a:schemeClr val="tx1"/>
                </a:solidFill>
                <a:latin typeface="Consolas" panose="020B0609020204030204" pitchFamily="49" charset="0"/>
                <a:ea typeface="+mn-ea"/>
                <a:cs typeface="+mn-cs"/>
              </a:rPr>
              <a:t> la </a:t>
            </a:r>
            <a:r>
              <a:rPr lang="en-US" sz="1200" b="0" kern="1200" dirty="0" err="1" smtClean="0">
                <a:solidFill>
                  <a:schemeClr val="tx1"/>
                </a:solidFill>
                <a:latin typeface="Consolas" panose="020B0609020204030204" pitchFamily="49" charset="0"/>
                <a:ea typeface="+mn-ea"/>
                <a:cs typeface="+mn-cs"/>
              </a:rPr>
              <a:t>plataforma</a:t>
            </a:r>
            <a:r>
              <a:rPr lang="en-US" sz="1200" b="0" kern="1200" dirty="0" smtClean="0">
                <a:solidFill>
                  <a:schemeClr val="tx1"/>
                </a:solidFill>
                <a:latin typeface="Consolas" panose="020B0609020204030204" pitchFamily="49" charset="0"/>
                <a:ea typeface="+mn-ea"/>
                <a:cs typeface="+mn-cs"/>
              </a:rPr>
              <a:t> EVEA. Pero La </a:t>
            </a:r>
            <a:r>
              <a:rPr lang="en-US" sz="1200" b="0" kern="1200" dirty="0" err="1" smtClean="0">
                <a:solidFill>
                  <a:schemeClr val="tx1"/>
                </a:solidFill>
                <a:latin typeface="Consolas" panose="020B0609020204030204" pitchFamily="49" charset="0"/>
                <a:ea typeface="+mn-ea"/>
                <a:cs typeface="+mn-cs"/>
              </a:rPr>
              <a:t>información</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disponible</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en</a:t>
            </a:r>
            <a:r>
              <a:rPr lang="en-US" sz="1200" b="0" kern="1200" dirty="0" smtClean="0">
                <a:solidFill>
                  <a:schemeClr val="tx1"/>
                </a:solidFill>
                <a:latin typeface="Consolas" panose="020B0609020204030204" pitchFamily="49" charset="0"/>
                <a:ea typeface="+mn-ea"/>
                <a:cs typeface="+mn-cs"/>
              </a:rPr>
              <a:t> Internet es </a:t>
            </a:r>
            <a:r>
              <a:rPr lang="en-US" sz="1200" b="0" kern="1200" dirty="0" err="1" smtClean="0">
                <a:solidFill>
                  <a:schemeClr val="tx1"/>
                </a:solidFill>
                <a:latin typeface="Consolas" panose="020B0609020204030204" pitchFamily="49" charset="0"/>
                <a:ea typeface="+mn-ea"/>
                <a:cs typeface="+mn-cs"/>
              </a:rPr>
              <a:t>infinita</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en</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muchos</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casos</a:t>
            </a:r>
            <a:r>
              <a:rPr lang="en-US" sz="1200" b="0" kern="1200" dirty="0" smtClean="0">
                <a:solidFill>
                  <a:schemeClr val="tx1"/>
                </a:solidFill>
                <a:latin typeface="Consolas" panose="020B0609020204030204" pitchFamily="49" charset="0"/>
                <a:ea typeface="+mn-ea"/>
                <a:cs typeface="+mn-cs"/>
              </a:rPr>
              <a:t> se </a:t>
            </a:r>
            <a:r>
              <a:rPr lang="en-US" sz="1200" b="0" kern="1200" dirty="0" err="1" smtClean="0">
                <a:solidFill>
                  <a:schemeClr val="tx1"/>
                </a:solidFill>
                <a:latin typeface="Consolas" panose="020B0609020204030204" pitchFamily="49" charset="0"/>
                <a:ea typeface="+mn-ea"/>
                <a:cs typeface="+mn-cs"/>
              </a:rPr>
              <a:t>puede</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ver</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animada</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siempre</a:t>
            </a:r>
            <a:r>
              <a:rPr lang="en-US" sz="1200" b="0" kern="1200" dirty="0" smtClean="0">
                <a:solidFill>
                  <a:schemeClr val="tx1"/>
                </a:solidFill>
                <a:latin typeface="Consolas" panose="020B0609020204030204" pitchFamily="49" charset="0"/>
                <a:ea typeface="+mn-ea"/>
                <a:cs typeface="+mn-cs"/>
              </a:rPr>
              <a:t> que </a:t>
            </a:r>
            <a:r>
              <a:rPr lang="en-US" sz="1200" b="0" kern="1200" dirty="0" err="1" smtClean="0">
                <a:solidFill>
                  <a:schemeClr val="tx1"/>
                </a:solidFill>
                <a:latin typeface="Consolas" panose="020B0609020204030204" pitchFamily="49" charset="0"/>
                <a:ea typeface="+mn-ea"/>
                <a:cs typeface="+mn-cs"/>
              </a:rPr>
              <a:t>tenga</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posibilidades</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navegue</a:t>
            </a:r>
            <a:r>
              <a:rPr lang="en-US" sz="1200" b="0" kern="1200" dirty="0" smtClean="0">
                <a:solidFill>
                  <a:schemeClr val="tx1"/>
                </a:solidFill>
                <a:latin typeface="Consolas" panose="020B0609020204030204" pitchFamily="49" charset="0"/>
                <a:ea typeface="+mn-ea"/>
                <a:cs typeface="+mn-cs"/>
              </a:rPr>
              <a:t> y </a:t>
            </a:r>
            <a:r>
              <a:rPr lang="en-US" sz="1200" b="0" kern="1200" dirty="0" err="1" smtClean="0">
                <a:solidFill>
                  <a:schemeClr val="tx1"/>
                </a:solidFill>
                <a:latin typeface="Consolas" panose="020B0609020204030204" pitchFamily="49" charset="0"/>
                <a:ea typeface="+mn-ea"/>
                <a:cs typeface="+mn-cs"/>
              </a:rPr>
              <a:t>busque</a:t>
            </a:r>
            <a:endParaRPr lang="en-US" sz="1200" b="0" kern="1200" dirty="0">
              <a:solidFill>
                <a:schemeClr val="tx1"/>
              </a:solidFill>
              <a:latin typeface="Consolas" panose="020B0609020204030204" pitchFamily="49" charset="0"/>
              <a:ea typeface="+mn-ea"/>
              <a:cs typeface="+mn-cs"/>
            </a:endParaRP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FBED1A1-70B8-45CE-A0BE-1A94BFD34D4E}" type="slidenum">
              <a:rPr lang="en-US" smtClean="0"/>
              <a:t>27</a:t>
            </a:fld>
            <a:endParaRPr lang="en-US"/>
          </a:p>
        </p:txBody>
      </p:sp>
    </p:spTree>
    <p:extLst>
      <p:ext uri="{BB962C8B-B14F-4D97-AF65-F5344CB8AC3E}">
        <p14:creationId xmlns:p14="http://schemas.microsoft.com/office/powerpoint/2010/main" val="29128497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latin typeface="Consolas" panose="020B0609020204030204" pitchFamily="49" charset="0"/>
                <a:ea typeface="+mn-ea"/>
                <a:cs typeface="+mn-cs"/>
              </a:rPr>
              <a:t>El </a:t>
            </a:r>
            <a:r>
              <a:rPr lang="en-US" sz="1200" b="1" kern="1200" dirty="0" err="1" smtClean="0">
                <a:solidFill>
                  <a:schemeClr val="tx1"/>
                </a:solidFill>
                <a:latin typeface="Consolas" panose="020B0609020204030204" pitchFamily="49" charset="0"/>
                <a:ea typeface="+mn-ea"/>
                <a:cs typeface="+mn-cs"/>
              </a:rPr>
              <a:t>estudio</a:t>
            </a:r>
            <a:r>
              <a:rPr lang="en-US" sz="1200" b="1" kern="1200" dirty="0" smtClean="0">
                <a:solidFill>
                  <a:schemeClr val="tx1"/>
                </a:solidFill>
                <a:latin typeface="Consolas" panose="020B0609020204030204" pitchFamily="49" charset="0"/>
                <a:ea typeface="+mn-ea"/>
                <a:cs typeface="+mn-cs"/>
              </a:rPr>
              <a:t> y </a:t>
            </a:r>
            <a:r>
              <a:rPr lang="en-US" sz="1200" b="1" kern="1200" dirty="0" err="1" smtClean="0">
                <a:solidFill>
                  <a:schemeClr val="tx1"/>
                </a:solidFill>
                <a:latin typeface="Consolas" panose="020B0609020204030204" pitchFamily="49" charset="0"/>
                <a:ea typeface="+mn-ea"/>
                <a:cs typeface="+mn-cs"/>
              </a:rPr>
              <a:t>tratamiento</a:t>
            </a:r>
            <a:r>
              <a:rPr lang="en-US" sz="1200" b="1" kern="1200" dirty="0" smtClean="0">
                <a:solidFill>
                  <a:schemeClr val="tx1"/>
                </a:solidFill>
                <a:latin typeface="Consolas" panose="020B0609020204030204" pitchFamily="49" charset="0"/>
                <a:ea typeface="+mn-ea"/>
                <a:cs typeface="+mn-cs"/>
              </a:rPr>
              <a:t> de </a:t>
            </a:r>
            <a:r>
              <a:rPr lang="en-US" sz="1200" b="1" kern="1200" dirty="0" err="1" smtClean="0">
                <a:solidFill>
                  <a:schemeClr val="tx1"/>
                </a:solidFill>
                <a:latin typeface="Consolas" panose="020B0609020204030204" pitchFamily="49" charset="0"/>
                <a:ea typeface="+mn-ea"/>
                <a:cs typeface="+mn-cs"/>
              </a:rPr>
              <a:t>cada</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tema</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puede</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ocupar</a:t>
            </a:r>
            <a:r>
              <a:rPr lang="en-US" sz="1200" b="1" kern="1200" dirty="0" smtClean="0">
                <a:solidFill>
                  <a:schemeClr val="tx1"/>
                </a:solidFill>
                <a:latin typeface="Consolas" panose="020B0609020204030204" pitchFamily="49" charset="0"/>
                <a:ea typeface="+mn-ea"/>
                <a:cs typeface="+mn-cs"/>
              </a:rPr>
              <a:t> 1 o 2 </a:t>
            </a:r>
            <a:r>
              <a:rPr lang="en-US" sz="1200" b="1" kern="1200" dirty="0" err="1" smtClean="0">
                <a:solidFill>
                  <a:schemeClr val="tx1"/>
                </a:solidFill>
                <a:latin typeface="Consolas" panose="020B0609020204030204" pitchFamily="49" charset="0"/>
                <a:ea typeface="+mn-ea"/>
                <a:cs typeface="+mn-cs"/>
              </a:rPr>
              <a:t>semanas</a:t>
            </a:r>
            <a:r>
              <a:rPr lang="en-US" sz="1200" b="1" kern="1200" dirty="0" smtClean="0">
                <a:solidFill>
                  <a:schemeClr val="tx1"/>
                </a:solidFill>
                <a:latin typeface="Consolas" panose="020B0609020204030204" pitchFamily="49" charset="0"/>
                <a:ea typeface="+mn-ea"/>
                <a:cs typeface="+mn-cs"/>
              </a:rPr>
              <a:t>. A </a:t>
            </a:r>
            <a:r>
              <a:rPr lang="en-US" sz="1200" b="1" kern="1200" dirty="0" err="1" smtClean="0">
                <a:solidFill>
                  <a:schemeClr val="tx1"/>
                </a:solidFill>
                <a:latin typeface="Consolas" panose="020B0609020204030204" pitchFamily="49" charset="0"/>
                <a:ea typeface="+mn-ea"/>
                <a:cs typeface="+mn-cs"/>
              </a:rPr>
              <a:t>través</a:t>
            </a:r>
            <a:r>
              <a:rPr lang="en-US" sz="1200" b="1" kern="1200" dirty="0" smtClean="0">
                <a:solidFill>
                  <a:schemeClr val="tx1"/>
                </a:solidFill>
                <a:latin typeface="Consolas" panose="020B0609020204030204" pitchFamily="49" charset="0"/>
                <a:ea typeface="+mn-ea"/>
                <a:cs typeface="+mn-cs"/>
              </a:rPr>
              <a:t> de </a:t>
            </a:r>
            <a:r>
              <a:rPr lang="en-US" sz="1200" b="1" kern="1200" dirty="0" err="1" smtClean="0">
                <a:solidFill>
                  <a:schemeClr val="tx1"/>
                </a:solidFill>
                <a:latin typeface="Consolas" panose="020B0609020204030204" pitchFamily="49" charset="0"/>
                <a:ea typeface="+mn-ea"/>
                <a:cs typeface="+mn-cs"/>
              </a:rPr>
              <a:t>los</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seminarios-practicas</a:t>
            </a:r>
            <a:r>
              <a:rPr lang="en-US" sz="1200" b="1" kern="1200" dirty="0" smtClean="0">
                <a:solidFill>
                  <a:schemeClr val="tx1"/>
                </a:solidFill>
                <a:latin typeface="Consolas" panose="020B0609020204030204" pitchFamily="49" charset="0"/>
                <a:ea typeface="+mn-ea"/>
                <a:cs typeface="+mn-cs"/>
              </a:rPr>
              <a:t> se </a:t>
            </a:r>
            <a:r>
              <a:rPr lang="en-US" sz="1200" b="1" kern="1200" dirty="0" err="1" smtClean="0">
                <a:solidFill>
                  <a:schemeClr val="tx1"/>
                </a:solidFill>
                <a:latin typeface="Consolas" panose="020B0609020204030204" pitchFamily="49" charset="0"/>
                <a:ea typeface="+mn-ea"/>
                <a:cs typeface="+mn-cs"/>
              </a:rPr>
              <a:t>discutirá</a:t>
            </a:r>
            <a:r>
              <a:rPr lang="en-US" sz="1200" b="1" kern="1200" dirty="0" smtClean="0">
                <a:solidFill>
                  <a:schemeClr val="tx1"/>
                </a:solidFill>
                <a:latin typeface="Consolas" panose="020B0609020204030204" pitchFamily="49" charset="0"/>
                <a:ea typeface="+mn-ea"/>
                <a:cs typeface="+mn-cs"/>
              </a:rPr>
              <a:t> y se </a:t>
            </a:r>
            <a:r>
              <a:rPr lang="en-US" sz="1200" b="1" kern="1200" dirty="0" err="1" smtClean="0">
                <a:solidFill>
                  <a:schemeClr val="tx1"/>
                </a:solidFill>
                <a:latin typeface="Consolas" panose="020B0609020204030204" pitchFamily="49" charset="0"/>
                <a:ea typeface="+mn-ea"/>
                <a:cs typeface="+mn-cs"/>
              </a:rPr>
              <a:t>ampliará</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sobre</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estos</a:t>
            </a:r>
            <a:r>
              <a:rPr lang="en-US" sz="1200" b="1" kern="1200" dirty="0" smtClean="0">
                <a:solidFill>
                  <a:schemeClr val="tx1"/>
                </a:solidFill>
                <a:latin typeface="Consolas" panose="020B0609020204030204" pitchFamily="49" charset="0"/>
                <a:ea typeface="+mn-ea"/>
                <a:cs typeface="+mn-cs"/>
              </a:rPr>
              <a:t> y </a:t>
            </a:r>
            <a:r>
              <a:rPr lang="en-US" sz="1200" b="1" kern="1200" dirty="0" err="1" smtClean="0">
                <a:solidFill>
                  <a:schemeClr val="tx1"/>
                </a:solidFill>
                <a:latin typeface="Consolas" panose="020B0609020204030204" pitchFamily="49" charset="0"/>
                <a:ea typeface="+mn-ea"/>
                <a:cs typeface="+mn-cs"/>
              </a:rPr>
              <a:t>su</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manifestación</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en</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diferentes</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lenguajes</a:t>
            </a:r>
            <a:r>
              <a:rPr lang="en-US" sz="1200" b="1" kern="1200" dirty="0" smtClean="0">
                <a:solidFill>
                  <a:schemeClr val="tx1"/>
                </a:solidFill>
                <a:latin typeface="Consolas" panose="020B0609020204030204" pitchFamily="49" charset="0"/>
                <a:ea typeface="+mn-ea"/>
                <a:cs typeface="+mn-cs"/>
              </a:rPr>
              <a:t> </a:t>
            </a:r>
            <a:endParaRPr lang="en-US" sz="1200" b="1" kern="1200" dirty="0">
              <a:solidFill>
                <a:schemeClr val="tx1"/>
              </a:solidFill>
              <a:latin typeface="Consolas" panose="020B0609020204030204" pitchFamily="49" charset="0"/>
              <a:ea typeface="+mn-ea"/>
              <a:cs typeface="+mn-cs"/>
            </a:endParaRP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FBED1A1-70B8-45CE-A0BE-1A94BFD34D4E}" type="slidenum">
              <a:rPr lang="en-US" smtClean="0"/>
              <a:t>29</a:t>
            </a:fld>
            <a:endParaRPr lang="en-US"/>
          </a:p>
        </p:txBody>
      </p:sp>
    </p:spTree>
    <p:extLst>
      <p:ext uri="{BB962C8B-B14F-4D97-AF65-F5344CB8AC3E}">
        <p14:creationId xmlns:p14="http://schemas.microsoft.com/office/powerpoint/2010/main" val="2179062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err="1" smtClean="0">
                <a:solidFill>
                  <a:schemeClr val="tx1"/>
                </a:solidFill>
                <a:latin typeface="Consolas" panose="020B0609020204030204" pitchFamily="49" charset="0"/>
                <a:ea typeface="+mn-ea"/>
                <a:cs typeface="+mn-cs"/>
              </a:rPr>
              <a:t>Sobre</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los</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lenguajes</a:t>
            </a:r>
            <a:r>
              <a:rPr lang="en-US" sz="1200" b="0" kern="1200" dirty="0" smtClean="0">
                <a:solidFill>
                  <a:schemeClr val="tx1"/>
                </a:solidFill>
                <a:latin typeface="Consolas" panose="020B0609020204030204" pitchFamily="49" charset="0"/>
                <a:ea typeface="+mn-ea"/>
                <a:cs typeface="+mn-cs"/>
              </a:rPr>
              <a:t> de </a:t>
            </a:r>
            <a:r>
              <a:rPr lang="en-US" sz="1200" b="0" kern="1200" dirty="0" err="1" smtClean="0">
                <a:solidFill>
                  <a:schemeClr val="tx1"/>
                </a:solidFill>
                <a:latin typeface="Consolas" panose="020B0609020204030204" pitchFamily="49" charset="0"/>
                <a:ea typeface="+mn-ea"/>
                <a:cs typeface="+mn-cs"/>
              </a:rPr>
              <a:t>programación</a:t>
            </a:r>
            <a:r>
              <a:rPr lang="en-US" sz="1200" b="0" kern="1200" dirty="0" smtClean="0">
                <a:solidFill>
                  <a:schemeClr val="tx1"/>
                </a:solidFill>
                <a:latin typeface="Consolas" panose="020B0609020204030204" pitchFamily="49" charset="0"/>
                <a:ea typeface="+mn-ea"/>
                <a:cs typeface="+mn-cs"/>
              </a:rPr>
              <a:t> hay </a:t>
            </a:r>
            <a:r>
              <a:rPr lang="en-US" sz="1200" b="0" kern="1200" dirty="0" err="1" smtClean="0">
                <a:solidFill>
                  <a:schemeClr val="tx1"/>
                </a:solidFill>
                <a:latin typeface="Consolas" panose="020B0609020204030204" pitchFamily="49" charset="0"/>
                <a:ea typeface="+mn-ea"/>
                <a:cs typeface="+mn-cs"/>
              </a:rPr>
              <a:t>una</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infinita</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información</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en</a:t>
            </a:r>
            <a:r>
              <a:rPr lang="en-US" sz="1200" b="0" kern="1200" dirty="0" smtClean="0">
                <a:solidFill>
                  <a:schemeClr val="tx1"/>
                </a:solidFill>
                <a:latin typeface="Consolas" panose="020B0609020204030204" pitchFamily="49" charset="0"/>
                <a:ea typeface="+mn-ea"/>
                <a:cs typeface="+mn-cs"/>
              </a:rPr>
              <a:t> la web. </a:t>
            </a:r>
            <a:r>
              <a:rPr lang="en-US" sz="1200" b="0" kern="1200" dirty="0" err="1" smtClean="0">
                <a:solidFill>
                  <a:schemeClr val="tx1"/>
                </a:solidFill>
                <a:latin typeface="Consolas" panose="020B0609020204030204" pitchFamily="49" charset="0"/>
                <a:ea typeface="+mn-ea"/>
                <a:cs typeface="+mn-cs"/>
              </a:rPr>
              <a:t>En</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dependencia</a:t>
            </a:r>
            <a:r>
              <a:rPr lang="en-US" sz="1200" b="0" kern="1200" dirty="0" smtClean="0">
                <a:solidFill>
                  <a:schemeClr val="tx1"/>
                </a:solidFill>
                <a:latin typeface="Consolas" panose="020B0609020204030204" pitchFamily="49" charset="0"/>
                <a:ea typeface="+mn-ea"/>
                <a:cs typeface="+mn-cs"/>
              </a:rPr>
              <a:t> de </a:t>
            </a:r>
            <a:r>
              <a:rPr lang="en-US" sz="1200" b="0" kern="1200" dirty="0" err="1" smtClean="0">
                <a:solidFill>
                  <a:schemeClr val="tx1"/>
                </a:solidFill>
                <a:latin typeface="Consolas" panose="020B0609020204030204" pitchFamily="49" charset="0"/>
                <a:ea typeface="+mn-ea"/>
                <a:cs typeface="+mn-cs"/>
              </a:rPr>
              <a:t>sus</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posibilidades</a:t>
            </a:r>
            <a:r>
              <a:rPr lang="en-US" sz="1200" b="0" kern="1200" dirty="0" smtClean="0">
                <a:solidFill>
                  <a:schemeClr val="tx1"/>
                </a:solidFill>
                <a:latin typeface="Consolas" panose="020B0609020204030204" pitchFamily="49" charset="0"/>
                <a:ea typeface="+mn-ea"/>
                <a:cs typeface="+mn-cs"/>
              </a:rPr>
              <a:t> explore y </a:t>
            </a:r>
            <a:r>
              <a:rPr lang="en-US" sz="1200" b="0" kern="1200" dirty="0" err="1" smtClean="0">
                <a:solidFill>
                  <a:schemeClr val="tx1"/>
                </a:solidFill>
                <a:latin typeface="Consolas" panose="020B0609020204030204" pitchFamily="49" charset="0"/>
                <a:ea typeface="+mn-ea"/>
                <a:cs typeface="+mn-cs"/>
              </a:rPr>
              <a:t>busque</a:t>
            </a:r>
            <a:endParaRPr lang="en-US" sz="1200" b="0" kern="1200" dirty="0">
              <a:solidFill>
                <a:schemeClr val="tx1"/>
              </a:solidFill>
              <a:latin typeface="Consolas" panose="020B0609020204030204" pitchFamily="49" charset="0"/>
              <a:ea typeface="+mn-ea"/>
              <a:cs typeface="+mn-cs"/>
            </a:endParaRP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FBED1A1-70B8-45CE-A0BE-1A94BFD34D4E}" type="slidenum">
              <a:rPr lang="en-US" smtClean="0"/>
              <a:t>30</a:t>
            </a:fld>
            <a:endParaRPr lang="en-US"/>
          </a:p>
        </p:txBody>
      </p:sp>
    </p:spTree>
    <p:extLst>
      <p:ext uri="{BB962C8B-B14F-4D97-AF65-F5344CB8AC3E}">
        <p14:creationId xmlns:p14="http://schemas.microsoft.com/office/powerpoint/2010/main" val="1170817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0" kern="1200" dirty="0" smtClean="0">
                <a:solidFill>
                  <a:schemeClr val="tx1"/>
                </a:solidFill>
                <a:latin typeface="Consolas" panose="020B0609020204030204" pitchFamily="49" charset="0"/>
                <a:ea typeface="+mn-ea"/>
                <a:cs typeface="+mn-cs"/>
              </a:rPr>
              <a:t>Python ha ganado en dominancia por amplia utilización por sus potentes bibliotecas en inteligencia </a:t>
            </a:r>
            <a:r>
              <a:rPr lang="es-MX" sz="1200" b="0" kern="1200" dirty="0" err="1" smtClean="0">
                <a:solidFill>
                  <a:schemeClr val="tx1"/>
                </a:solidFill>
                <a:latin typeface="Consolas" panose="020B0609020204030204" pitchFamily="49" charset="0"/>
                <a:ea typeface="+mn-ea"/>
                <a:cs typeface="+mn-cs"/>
              </a:rPr>
              <a:t>Artificical</a:t>
            </a:r>
            <a:r>
              <a:rPr lang="es-MX" sz="1200" b="0" kern="1200" dirty="0" smtClean="0">
                <a:solidFill>
                  <a:schemeClr val="tx1"/>
                </a:solidFill>
                <a:latin typeface="Consolas" panose="020B0609020204030204" pitchFamily="49" charset="0"/>
                <a:ea typeface="+mn-ea"/>
                <a:cs typeface="+mn-cs"/>
              </a:rPr>
              <a:t>, Aprendizaje de Máquina, Análisis de Datos, Bioinformática, Matemática, básicamente desarrolladas en C. Al ser intrínsecamente dinámicamente </a:t>
            </a:r>
            <a:r>
              <a:rPr lang="es-MX" sz="1200" b="0" kern="1200" dirty="0" err="1" smtClean="0">
                <a:solidFill>
                  <a:schemeClr val="tx1"/>
                </a:solidFill>
                <a:latin typeface="Consolas" panose="020B0609020204030204" pitchFamily="49" charset="0"/>
                <a:ea typeface="+mn-ea"/>
                <a:cs typeface="+mn-cs"/>
              </a:rPr>
              <a:t>tipado</a:t>
            </a:r>
            <a:r>
              <a:rPr lang="es-MX" sz="1200" b="0" kern="1200" dirty="0" smtClean="0">
                <a:solidFill>
                  <a:schemeClr val="tx1"/>
                </a:solidFill>
                <a:latin typeface="Consolas" panose="020B0609020204030204" pitchFamily="49" charset="0"/>
                <a:ea typeface="+mn-ea"/>
                <a:cs typeface="+mn-cs"/>
              </a:rPr>
              <a:t> e interpretado facilita mayor flexibilidad y adaptación en el desarrollo de las aplicaciones pero mayor complicación en mantener la robustez en sistemas de grandes cantidades de código.</a:t>
            </a:r>
          </a:p>
          <a:p>
            <a:endParaRPr lang="es-MX" sz="1200" b="0" kern="1200" dirty="0" smtClean="0">
              <a:solidFill>
                <a:schemeClr val="tx1"/>
              </a:solidFill>
              <a:latin typeface="Consolas" panose="020B0609020204030204" pitchFamily="49" charset="0"/>
              <a:ea typeface="+mn-ea"/>
              <a:cs typeface="+mn-cs"/>
            </a:endParaRPr>
          </a:p>
          <a:p>
            <a:r>
              <a:rPr lang="es-MX" sz="1200" b="0" kern="1200" dirty="0" smtClean="0">
                <a:solidFill>
                  <a:schemeClr val="tx1"/>
                </a:solidFill>
                <a:latin typeface="Consolas" panose="020B0609020204030204" pitchFamily="49" charset="0"/>
                <a:ea typeface="+mn-ea"/>
                <a:cs typeface="+mn-cs"/>
              </a:rPr>
              <a:t>Muy utilizado por los grupos de MATCOM dedicados</a:t>
            </a:r>
            <a:r>
              <a:rPr lang="es-MX" sz="1200" b="0" kern="1200" baseline="0" dirty="0" smtClean="0">
                <a:solidFill>
                  <a:schemeClr val="tx1"/>
                </a:solidFill>
                <a:latin typeface="Consolas" panose="020B0609020204030204" pitchFamily="49" charset="0"/>
                <a:ea typeface="+mn-ea"/>
                <a:cs typeface="+mn-cs"/>
              </a:rPr>
              <a:t> a la AI y al DS</a:t>
            </a:r>
          </a:p>
          <a:p>
            <a:endParaRPr lang="es-MX" sz="1200" b="0" kern="1200" dirty="0" smtClean="0">
              <a:solidFill>
                <a:schemeClr val="tx1"/>
              </a:solidFill>
              <a:latin typeface="Consolas" panose="020B0609020204030204" pitchFamily="49" charset="0"/>
              <a:ea typeface="+mn-ea"/>
              <a:cs typeface="+mn-cs"/>
            </a:endParaRPr>
          </a:p>
          <a:p>
            <a:r>
              <a:rPr lang="es-MX" sz="1200" b="0" kern="1200" dirty="0" smtClean="0">
                <a:solidFill>
                  <a:schemeClr val="tx1"/>
                </a:solidFill>
                <a:latin typeface="Consolas" panose="020B0609020204030204" pitchFamily="49" charset="0"/>
                <a:ea typeface="+mn-ea"/>
                <a:cs typeface="+mn-cs"/>
              </a:rPr>
              <a:t>Los estudiantes de MATCOM terminan con</a:t>
            </a:r>
            <a:r>
              <a:rPr lang="es-MX" sz="1200" b="0" kern="1200" baseline="0" dirty="0" smtClean="0">
                <a:solidFill>
                  <a:schemeClr val="tx1"/>
                </a:solidFill>
                <a:latin typeface="Consolas" panose="020B0609020204030204" pitchFamily="49" charset="0"/>
                <a:ea typeface="+mn-ea"/>
                <a:cs typeface="+mn-cs"/>
              </a:rPr>
              <a:t> habilidades en al menos dos lenguajes de programación paradigmáticos Python y C#. No dejes de ser uno de ellos</a:t>
            </a:r>
            <a:endParaRPr lang="es-MX" sz="1200" b="0" kern="1200" dirty="0">
              <a:solidFill>
                <a:schemeClr val="tx1"/>
              </a:solidFill>
              <a:latin typeface="Consolas" panose="020B0609020204030204" pitchFamily="49" charset="0"/>
              <a:ea typeface="+mn-ea"/>
              <a:cs typeface="+mn-cs"/>
            </a:endParaRPr>
          </a:p>
        </p:txBody>
      </p:sp>
      <p:sp>
        <p:nvSpPr>
          <p:cNvPr id="4" name="Slide Number Placeholder 3"/>
          <p:cNvSpPr>
            <a:spLocks noGrp="1"/>
          </p:cNvSpPr>
          <p:nvPr>
            <p:ph type="sldNum" sz="quarter" idx="10"/>
          </p:nvPr>
        </p:nvSpPr>
        <p:spPr/>
        <p:txBody>
          <a:bodyPr/>
          <a:lstStyle/>
          <a:p>
            <a:fld id="{21C0CB77-90B4-4FBD-A324-52969D2426C0}" type="slidenum">
              <a:rPr lang="es-ES_tradnl" smtClean="0"/>
              <a:t>31</a:t>
            </a:fld>
            <a:endParaRPr lang="es-ES_tradnl"/>
          </a:p>
        </p:txBody>
      </p:sp>
    </p:spTree>
    <p:extLst>
      <p:ext uri="{BB962C8B-B14F-4D97-AF65-F5344CB8AC3E}">
        <p14:creationId xmlns:p14="http://schemas.microsoft.com/office/powerpoint/2010/main" val="1555669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smtClean="0">
                <a:solidFill>
                  <a:schemeClr val="tx1"/>
                </a:solidFill>
                <a:latin typeface="Consolas" panose="020B0609020204030204" pitchFamily="49" charset="0"/>
                <a:ea typeface="+mn-ea"/>
                <a:cs typeface="+mn-cs"/>
              </a:rPr>
              <a:t>Visite</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si</a:t>
            </a:r>
            <a:r>
              <a:rPr lang="en-US" sz="1200" b="1" kern="1200" dirty="0" smtClean="0">
                <a:solidFill>
                  <a:schemeClr val="tx1"/>
                </a:solidFill>
                <a:latin typeface="Consolas" panose="020B0609020204030204" pitchFamily="49" charset="0"/>
                <a:ea typeface="+mn-ea"/>
                <a:cs typeface="+mn-cs"/>
              </a:rPr>
              <a:t> le es </a:t>
            </a:r>
            <a:r>
              <a:rPr lang="en-US" sz="1200" b="1" kern="1200" dirty="0" err="1" smtClean="0">
                <a:solidFill>
                  <a:schemeClr val="tx1"/>
                </a:solidFill>
                <a:latin typeface="Consolas" panose="020B0609020204030204" pitchFamily="49" charset="0"/>
                <a:ea typeface="+mn-ea"/>
                <a:cs typeface="+mn-cs"/>
              </a:rPr>
              <a:t>posible</a:t>
            </a:r>
            <a:r>
              <a:rPr lang="en-US" sz="1200" b="1" kern="1200" dirty="0" smtClean="0">
                <a:solidFill>
                  <a:schemeClr val="tx1"/>
                </a:solidFill>
                <a:latin typeface="Consolas" panose="020B0609020204030204" pitchFamily="49" charset="0"/>
                <a:ea typeface="+mn-ea"/>
                <a:cs typeface="+mn-cs"/>
              </a:rPr>
              <a:t> la </a:t>
            </a:r>
            <a:r>
              <a:rPr lang="en-US" sz="1200" b="1" kern="1200" dirty="0" err="1" smtClean="0">
                <a:solidFill>
                  <a:schemeClr val="tx1"/>
                </a:solidFill>
                <a:latin typeface="Consolas" panose="020B0609020204030204" pitchFamily="49" charset="0"/>
                <a:ea typeface="+mn-ea"/>
                <a:cs typeface="+mn-cs"/>
              </a:rPr>
              <a:t>página</a:t>
            </a:r>
            <a:r>
              <a:rPr lang="en-US" sz="1200" b="1" kern="1200" dirty="0" smtClean="0">
                <a:solidFill>
                  <a:schemeClr val="tx1"/>
                </a:solidFill>
                <a:latin typeface="Consolas" panose="020B0609020204030204" pitchFamily="49" charset="0"/>
                <a:ea typeface="+mn-ea"/>
                <a:cs typeface="+mn-cs"/>
              </a:rPr>
              <a:t> https://pypl.github.io/PYPL.html</a:t>
            </a:r>
            <a:endParaRPr lang="en-US" sz="1200" b="1" kern="1200" dirty="0">
              <a:solidFill>
                <a:schemeClr val="tx1"/>
              </a:solidFill>
              <a:latin typeface="Consolas" panose="020B0609020204030204" pitchFamily="49" charset="0"/>
              <a:ea typeface="+mn-ea"/>
              <a:cs typeface="+mn-cs"/>
            </a:endParaRP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FBED1A1-70B8-45CE-A0BE-1A94BFD34D4E}" type="slidenum">
              <a:rPr lang="en-US" smtClean="0"/>
              <a:t>6</a:t>
            </a:fld>
            <a:endParaRPr lang="en-US"/>
          </a:p>
        </p:txBody>
      </p:sp>
    </p:spTree>
    <p:extLst>
      <p:ext uri="{BB962C8B-B14F-4D97-AF65-F5344CB8AC3E}">
        <p14:creationId xmlns:p14="http://schemas.microsoft.com/office/powerpoint/2010/main" val="24517037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sz="1200" b="1" kern="1200" dirty="0" smtClean="0">
                <a:solidFill>
                  <a:schemeClr val="tx1"/>
                </a:solidFill>
                <a:latin typeface="Consolas" panose="020B0609020204030204" pitchFamily="49" charset="0"/>
                <a:ea typeface="+mn-ea"/>
                <a:cs typeface="+mn-cs"/>
              </a:rPr>
              <a:t>Creado por </a:t>
            </a:r>
            <a:r>
              <a:rPr lang="en-US" sz="1200" b="1" kern="1200" dirty="0" smtClean="0">
                <a:solidFill>
                  <a:schemeClr val="tx1"/>
                </a:solidFill>
                <a:latin typeface="Consolas" panose="020B0609020204030204" pitchFamily="49" charset="0"/>
                <a:ea typeface="+mn-ea"/>
                <a:cs typeface="+mn-cs"/>
              </a:rPr>
              <a:t>James Gosling (</a:t>
            </a:r>
            <a:r>
              <a:rPr lang="en-US" sz="1200" b="1" kern="1200" dirty="0" err="1" smtClean="0">
                <a:solidFill>
                  <a:schemeClr val="tx1"/>
                </a:solidFill>
                <a:latin typeface="Consolas" panose="020B0609020204030204" pitchFamily="49" charset="0"/>
                <a:ea typeface="+mn-ea"/>
                <a:cs typeface="+mn-cs"/>
              </a:rPr>
              <a:t>Canadiense</a:t>
            </a:r>
            <a:r>
              <a:rPr lang="en-US" sz="1200" b="1" kern="1200" dirty="0" smtClean="0">
                <a:solidFill>
                  <a:schemeClr val="tx1"/>
                </a:solidFill>
                <a:latin typeface="Consolas" panose="020B0609020204030204" pitchFamily="49" charset="0"/>
                <a:ea typeface="+mn-ea"/>
                <a:cs typeface="+mn-cs"/>
              </a:rPr>
              <a:t>)</a:t>
            </a:r>
            <a:endParaRPr lang="es-MX" sz="1200" b="1" kern="1200" dirty="0" smtClean="0">
              <a:solidFill>
                <a:schemeClr val="tx1"/>
              </a:solidFill>
              <a:latin typeface="Consolas" panose="020B0609020204030204" pitchFamily="49" charset="0"/>
              <a:ea typeface="+mn-ea"/>
              <a:cs typeface="+mn-cs"/>
            </a:endParaRPr>
          </a:p>
          <a:p>
            <a:r>
              <a:rPr lang="es-MX" sz="1200" b="1" kern="1200" dirty="0" smtClean="0">
                <a:solidFill>
                  <a:schemeClr val="tx1"/>
                </a:solidFill>
                <a:latin typeface="Consolas" panose="020B0609020204030204" pitchFamily="49" charset="0"/>
                <a:ea typeface="+mn-ea"/>
                <a:cs typeface="+mn-cs"/>
              </a:rPr>
              <a:t>Historia por el 2012 -</a:t>
            </a:r>
            <a:r>
              <a:rPr lang="en-US" sz="1200" b="1" kern="1200" dirty="0" smtClean="0">
                <a:solidFill>
                  <a:schemeClr val="tx1"/>
                </a:solidFill>
                <a:latin typeface="Consolas" panose="020B0609020204030204" pitchFamily="49" charset="0"/>
                <a:ea typeface="+mn-ea"/>
                <a:cs typeface="+mn-cs"/>
              </a:rPr>
              <a:t>&gt; </a:t>
            </a:r>
            <a:r>
              <a:rPr lang="en-US" sz="1200" b="1" kern="1200" dirty="0" err="1" smtClean="0">
                <a:solidFill>
                  <a:schemeClr val="tx1"/>
                </a:solidFill>
                <a:latin typeface="Consolas" panose="020B0609020204030204" pitchFamily="49" charset="0"/>
                <a:ea typeface="+mn-ea"/>
                <a:cs typeface="+mn-cs"/>
              </a:rPr>
              <a:t>StackOverflow</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implementaci</a:t>
            </a:r>
            <a:r>
              <a:rPr lang="es-MX" sz="1200" b="1" kern="1200" dirty="0" err="1" smtClean="0">
                <a:solidFill>
                  <a:schemeClr val="tx1"/>
                </a:solidFill>
                <a:latin typeface="Consolas" panose="020B0609020204030204" pitchFamily="49" charset="0"/>
                <a:ea typeface="+mn-ea"/>
                <a:cs typeface="+mn-cs"/>
              </a:rPr>
              <a:t>ón</a:t>
            </a:r>
            <a:r>
              <a:rPr lang="es-MX" sz="1200" b="1" kern="1200" dirty="0" smtClean="0">
                <a:solidFill>
                  <a:schemeClr val="tx1"/>
                </a:solidFill>
                <a:latin typeface="Consolas" panose="020B0609020204030204" pitchFamily="49" charset="0"/>
                <a:ea typeface="+mn-ea"/>
                <a:cs typeface="+mn-cs"/>
              </a:rPr>
              <a:t> del algoritmo de ordenación (Tuve q implementar un </a:t>
            </a:r>
            <a:r>
              <a:rPr lang="es-MX" sz="1200" b="1" kern="1200" dirty="0" err="1" smtClean="0">
                <a:solidFill>
                  <a:schemeClr val="tx1"/>
                </a:solidFill>
                <a:latin typeface="Consolas" panose="020B0609020204030204" pitchFamily="49" charset="0"/>
                <a:ea typeface="+mn-ea"/>
                <a:cs typeface="+mn-cs"/>
              </a:rPr>
              <a:t>merge</a:t>
            </a:r>
            <a:r>
              <a:rPr lang="es-MX" sz="1200" b="1" kern="1200" dirty="0" smtClean="0">
                <a:solidFill>
                  <a:schemeClr val="tx1"/>
                </a:solidFill>
                <a:latin typeface="Consolas" panose="020B0609020204030204" pitchFamily="49" charset="0"/>
                <a:ea typeface="+mn-ea"/>
                <a:cs typeface="+mn-cs"/>
              </a:rPr>
              <a:t> </a:t>
            </a:r>
            <a:r>
              <a:rPr lang="es-MX" sz="1200" b="1" kern="1200" dirty="0" err="1" smtClean="0">
                <a:solidFill>
                  <a:schemeClr val="tx1"/>
                </a:solidFill>
                <a:latin typeface="Consolas" panose="020B0609020204030204" pitchFamily="49" charset="0"/>
                <a:ea typeface="+mn-ea"/>
                <a:cs typeface="+mn-cs"/>
              </a:rPr>
              <a:t>sort</a:t>
            </a:r>
            <a:r>
              <a:rPr lang="es-MX" sz="1200" b="1" kern="1200" dirty="0" smtClean="0">
                <a:solidFill>
                  <a:schemeClr val="tx1"/>
                </a:solidFill>
                <a:latin typeface="Consolas" panose="020B0609020204030204" pitchFamily="49" charset="0"/>
                <a:ea typeface="+mn-ea"/>
                <a:cs typeface="+mn-cs"/>
              </a:rPr>
              <a:t> para q pudiera ordenar ciento de miles de elementos en un </a:t>
            </a:r>
            <a:r>
              <a:rPr lang="es-MX" sz="1200" b="1" kern="1200" dirty="0" err="1" smtClean="0">
                <a:solidFill>
                  <a:schemeClr val="tx1"/>
                </a:solidFill>
                <a:latin typeface="Consolas" panose="020B0609020204030204" pitchFamily="49" charset="0"/>
                <a:ea typeface="+mn-ea"/>
                <a:cs typeface="+mn-cs"/>
              </a:rPr>
              <a:t>array</a:t>
            </a:r>
            <a:r>
              <a:rPr lang="es-MX" sz="1200" b="1" kern="1200" dirty="0" smtClean="0">
                <a:solidFill>
                  <a:schemeClr val="tx1"/>
                </a:solidFill>
                <a:latin typeface="Consolas" panose="020B0609020204030204" pitchFamily="49" charset="0"/>
                <a:ea typeface="+mn-ea"/>
                <a:cs typeface="+mn-cs"/>
              </a:rPr>
              <a:t>)</a:t>
            </a:r>
          </a:p>
          <a:p>
            <a:r>
              <a:rPr lang="es-MX" sz="1200" b="1" kern="1200" dirty="0" smtClean="0">
                <a:solidFill>
                  <a:schemeClr val="tx1"/>
                </a:solidFill>
                <a:latin typeface="Consolas" panose="020B0609020204030204" pitchFamily="49" charset="0"/>
                <a:ea typeface="+mn-ea"/>
                <a:cs typeface="+mn-cs"/>
              </a:rPr>
              <a:t>Una de las características recientes de Java 10 es la inferencia de tipo por el compilador (10 años después que C#), no tiene Delegados, no tiene </a:t>
            </a:r>
            <a:r>
              <a:rPr lang="es-MX" sz="1200" b="1" kern="1200" dirty="0" err="1" smtClean="0">
                <a:solidFill>
                  <a:schemeClr val="tx1"/>
                </a:solidFill>
                <a:latin typeface="Consolas" panose="020B0609020204030204" pitchFamily="49" charset="0"/>
                <a:ea typeface="+mn-ea"/>
                <a:cs typeface="+mn-cs"/>
              </a:rPr>
              <a:t>yield</a:t>
            </a:r>
            <a:r>
              <a:rPr lang="es-MX" sz="1200" b="1" kern="1200" dirty="0" smtClean="0">
                <a:solidFill>
                  <a:schemeClr val="tx1"/>
                </a:solidFill>
                <a:latin typeface="Consolas" panose="020B0609020204030204" pitchFamily="49" charset="0"/>
                <a:ea typeface="+mn-ea"/>
                <a:cs typeface="+mn-cs"/>
              </a:rPr>
              <a:t> (recuerdan 1er año, hacer un recorrido </a:t>
            </a:r>
            <a:r>
              <a:rPr lang="es-MX" sz="1200" b="1" kern="1200" dirty="0" err="1" smtClean="0">
                <a:solidFill>
                  <a:schemeClr val="tx1"/>
                </a:solidFill>
                <a:latin typeface="Consolas" panose="020B0609020204030204" pitchFamily="49" charset="0"/>
                <a:ea typeface="+mn-ea"/>
                <a:cs typeface="+mn-cs"/>
              </a:rPr>
              <a:t>preorden</a:t>
            </a:r>
            <a:r>
              <a:rPr lang="es-MX" sz="1200" b="1" kern="1200" dirty="0" smtClean="0">
                <a:solidFill>
                  <a:schemeClr val="tx1"/>
                </a:solidFill>
                <a:latin typeface="Consolas" panose="020B0609020204030204" pitchFamily="49" charset="0"/>
                <a:ea typeface="+mn-ea"/>
                <a:cs typeface="+mn-cs"/>
              </a:rPr>
              <a:t>, </a:t>
            </a:r>
            <a:r>
              <a:rPr lang="es-MX" sz="1200" b="1" kern="1200" dirty="0" err="1" smtClean="0">
                <a:solidFill>
                  <a:schemeClr val="tx1"/>
                </a:solidFill>
                <a:latin typeface="Consolas" panose="020B0609020204030204" pitchFamily="49" charset="0"/>
                <a:ea typeface="+mn-ea"/>
                <a:cs typeface="+mn-cs"/>
              </a:rPr>
              <a:t>postorden</a:t>
            </a:r>
            <a:r>
              <a:rPr lang="es-MX" sz="1200" b="1" kern="1200" dirty="0" smtClean="0">
                <a:solidFill>
                  <a:schemeClr val="tx1"/>
                </a:solidFill>
                <a:latin typeface="Consolas" panose="020B0609020204030204" pitchFamily="49" charset="0"/>
                <a:ea typeface="+mn-ea"/>
                <a:cs typeface="+mn-cs"/>
              </a:rPr>
              <a:t> o </a:t>
            </a:r>
            <a:r>
              <a:rPr lang="es-MX" sz="1200" b="1" kern="1200" dirty="0" err="1" smtClean="0">
                <a:solidFill>
                  <a:schemeClr val="tx1"/>
                </a:solidFill>
                <a:latin typeface="Consolas" panose="020B0609020204030204" pitchFamily="49" charset="0"/>
                <a:ea typeface="+mn-ea"/>
                <a:cs typeface="+mn-cs"/>
              </a:rPr>
              <a:t>entreorden</a:t>
            </a:r>
            <a:r>
              <a:rPr lang="es-MX" sz="1200" b="1" kern="1200" dirty="0" smtClean="0">
                <a:solidFill>
                  <a:schemeClr val="tx1"/>
                </a:solidFill>
                <a:latin typeface="Consolas" panose="020B0609020204030204" pitchFamily="49" charset="0"/>
                <a:ea typeface="+mn-ea"/>
                <a:cs typeface="+mn-cs"/>
              </a:rPr>
              <a:t> sin </a:t>
            </a:r>
            <a:r>
              <a:rPr lang="es-MX" sz="1200" b="1" kern="1200" dirty="0" err="1" smtClean="0">
                <a:solidFill>
                  <a:schemeClr val="tx1"/>
                </a:solidFill>
                <a:latin typeface="Consolas" panose="020B0609020204030204" pitchFamily="49" charset="0"/>
                <a:ea typeface="+mn-ea"/>
                <a:cs typeface="+mn-cs"/>
              </a:rPr>
              <a:t>yield</a:t>
            </a:r>
            <a:r>
              <a:rPr lang="es-MX" sz="1200" b="1" kern="1200" dirty="0" smtClean="0">
                <a:solidFill>
                  <a:schemeClr val="tx1"/>
                </a:solidFill>
                <a:latin typeface="Consolas" panose="020B0609020204030204" pitchFamily="49" charset="0"/>
                <a:ea typeface="+mn-ea"/>
                <a:cs typeface="+mn-cs"/>
              </a:rPr>
              <a:t>)</a:t>
            </a:r>
            <a:endParaRPr lang="es-MX" sz="1200" b="1" kern="1200" dirty="0">
              <a:solidFill>
                <a:schemeClr val="tx1"/>
              </a:solidFill>
              <a:latin typeface="Consolas" panose="020B0609020204030204" pitchFamily="49" charset="0"/>
              <a:ea typeface="+mn-ea"/>
              <a:cs typeface="+mn-cs"/>
            </a:endParaRPr>
          </a:p>
        </p:txBody>
      </p:sp>
      <p:sp>
        <p:nvSpPr>
          <p:cNvPr id="4" name="Slide Number Placeholder 3"/>
          <p:cNvSpPr>
            <a:spLocks noGrp="1"/>
          </p:cNvSpPr>
          <p:nvPr>
            <p:ph type="sldNum" sz="quarter" idx="10"/>
          </p:nvPr>
        </p:nvSpPr>
        <p:spPr/>
        <p:txBody>
          <a:bodyPr/>
          <a:lstStyle/>
          <a:p>
            <a:fld id="{21C0CB77-90B4-4FBD-A324-52969D2426C0}" type="slidenum">
              <a:rPr lang="es-ES_tradnl" smtClean="0"/>
              <a:t>32</a:t>
            </a:fld>
            <a:endParaRPr lang="es-ES_tradnl"/>
          </a:p>
        </p:txBody>
      </p:sp>
    </p:spTree>
    <p:extLst>
      <p:ext uri="{BB962C8B-B14F-4D97-AF65-F5344CB8AC3E}">
        <p14:creationId xmlns:p14="http://schemas.microsoft.com/office/powerpoint/2010/main" val="3449227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1" kern="1200" dirty="0" smtClean="0">
                <a:solidFill>
                  <a:schemeClr val="tx1"/>
                </a:solidFill>
                <a:latin typeface="Consolas" panose="020B0609020204030204" pitchFamily="49" charset="0"/>
                <a:ea typeface="+mn-ea"/>
                <a:cs typeface="+mn-cs"/>
              </a:rPr>
              <a:t>J5 = Johnny </a:t>
            </a:r>
            <a:r>
              <a:rPr lang="es-ES" sz="1200" b="1" kern="1200" dirty="0" err="1" smtClean="0">
                <a:solidFill>
                  <a:schemeClr val="tx1"/>
                </a:solidFill>
                <a:latin typeface="Consolas" panose="020B0609020204030204" pitchFamily="49" charset="0"/>
                <a:ea typeface="+mn-ea"/>
                <a:cs typeface="+mn-cs"/>
              </a:rPr>
              <a:t>Five</a:t>
            </a:r>
            <a:r>
              <a:rPr lang="es-ES" sz="1200" b="1" kern="1200" dirty="0" smtClean="0">
                <a:solidFill>
                  <a:schemeClr val="tx1"/>
                </a:solidFill>
                <a:latin typeface="Consolas" panose="020B0609020204030204" pitchFamily="49" charset="0"/>
                <a:ea typeface="+mn-ea"/>
                <a:cs typeface="+mn-cs"/>
              </a:rPr>
              <a:t> (</a:t>
            </a:r>
            <a:r>
              <a:rPr lang="en-US" sz="1200" b="1" kern="1200" dirty="0" smtClean="0">
                <a:solidFill>
                  <a:schemeClr val="tx1"/>
                </a:solidFill>
                <a:latin typeface="Consolas" panose="020B0609020204030204" pitchFamily="49" charset="0"/>
                <a:ea typeface="+mn-ea"/>
                <a:cs typeface="+mn-cs"/>
              </a:rPr>
              <a:t>Johnny-Five is the </a:t>
            </a:r>
            <a:r>
              <a:rPr lang="en-US" sz="1200" b="1" kern="1200" dirty="0" smtClean="0">
                <a:solidFill>
                  <a:schemeClr val="tx1"/>
                </a:solidFill>
                <a:latin typeface="Consolas" panose="020B0609020204030204" pitchFamily="49" charset="0"/>
                <a:ea typeface="+mn-ea"/>
                <a:cs typeface="+mn-cs"/>
                <a:hlinkClick r:id="rId3"/>
              </a:rPr>
              <a:t>JavaScript Robotics &amp; </a:t>
            </a:r>
            <a:r>
              <a:rPr lang="en-US" sz="1200" b="1" kern="1200" dirty="0" err="1" smtClean="0">
                <a:solidFill>
                  <a:schemeClr val="tx1"/>
                </a:solidFill>
                <a:latin typeface="Consolas" panose="020B0609020204030204" pitchFamily="49" charset="0"/>
                <a:ea typeface="+mn-ea"/>
                <a:cs typeface="+mn-cs"/>
                <a:hlinkClick r:id="rId3"/>
              </a:rPr>
              <a:t>IoT</a:t>
            </a:r>
            <a:r>
              <a:rPr lang="en-US" sz="1200" b="1" kern="1200" dirty="0" smtClean="0">
                <a:solidFill>
                  <a:schemeClr val="tx1"/>
                </a:solidFill>
                <a:latin typeface="Consolas" panose="020B0609020204030204" pitchFamily="49" charset="0"/>
                <a:ea typeface="+mn-ea"/>
                <a:cs typeface="+mn-cs"/>
              </a:rPr>
              <a:t> Platform. Released by </a:t>
            </a:r>
            <a:r>
              <a:rPr lang="en-US" sz="1200" b="1" kern="1200" dirty="0" err="1" smtClean="0">
                <a:solidFill>
                  <a:schemeClr val="tx1"/>
                </a:solidFill>
                <a:latin typeface="Consolas" panose="020B0609020204030204" pitchFamily="49" charset="0"/>
                <a:ea typeface="+mn-ea"/>
                <a:cs typeface="+mn-cs"/>
                <a:hlinkClick r:id="rId4"/>
              </a:rPr>
              <a:t>Bocoup</a:t>
            </a:r>
            <a:r>
              <a:rPr lang="en-US" sz="1200" b="1" kern="1200" dirty="0" smtClean="0">
                <a:solidFill>
                  <a:schemeClr val="tx1"/>
                </a:solidFill>
                <a:latin typeface="Consolas" panose="020B0609020204030204" pitchFamily="49" charset="0"/>
                <a:ea typeface="+mn-ea"/>
                <a:cs typeface="+mn-cs"/>
              </a:rPr>
              <a:t> in 2012, Johnny-Five is maintained by a community of passionate software developers and hardware engineers. Over 75 developers have made contributions towards building a robust, extensible and </a:t>
            </a:r>
            <a:r>
              <a:rPr lang="en-US" sz="1200" b="1" kern="1200" dirty="0" err="1" smtClean="0">
                <a:solidFill>
                  <a:schemeClr val="tx1"/>
                </a:solidFill>
                <a:latin typeface="Consolas" panose="020B0609020204030204" pitchFamily="49" charset="0"/>
                <a:ea typeface="+mn-ea"/>
                <a:cs typeface="+mn-cs"/>
              </a:rPr>
              <a:t>composable</a:t>
            </a:r>
            <a:r>
              <a:rPr lang="en-US" sz="1200" b="1" kern="1200" dirty="0" smtClean="0">
                <a:solidFill>
                  <a:schemeClr val="tx1"/>
                </a:solidFill>
                <a:latin typeface="Consolas" panose="020B0609020204030204" pitchFamily="49" charset="0"/>
                <a:ea typeface="+mn-ea"/>
                <a:cs typeface="+mn-cs"/>
              </a:rPr>
              <a:t> ecosystem.</a:t>
            </a:r>
            <a:r>
              <a:rPr lang="es-ES" sz="1200" b="1" kern="1200" dirty="0" smtClean="0">
                <a:solidFill>
                  <a:schemeClr val="tx1"/>
                </a:solidFill>
                <a:latin typeface="Consolas" panose="020B0609020204030204" pitchFamily="49" charset="0"/>
                <a:ea typeface="+mn-ea"/>
                <a:cs typeface="+mn-cs"/>
              </a:rPr>
              <a:t>)</a:t>
            </a:r>
            <a:endParaRPr lang="es-ES" sz="1200" b="1" kern="1200" dirty="0">
              <a:solidFill>
                <a:schemeClr val="tx1"/>
              </a:solidFill>
              <a:latin typeface="Consolas" panose="020B0609020204030204" pitchFamily="49" charset="0"/>
              <a:ea typeface="+mn-ea"/>
              <a:cs typeface="+mn-cs"/>
            </a:endParaRPr>
          </a:p>
        </p:txBody>
      </p:sp>
      <p:sp>
        <p:nvSpPr>
          <p:cNvPr id="4" name="Slide Number Placeholder 3"/>
          <p:cNvSpPr>
            <a:spLocks noGrp="1"/>
          </p:cNvSpPr>
          <p:nvPr>
            <p:ph type="sldNum" sz="quarter" idx="10"/>
          </p:nvPr>
        </p:nvSpPr>
        <p:spPr/>
        <p:txBody>
          <a:bodyPr/>
          <a:lstStyle/>
          <a:p>
            <a:fld id="{21C0CB77-90B4-4FBD-A324-52969D2426C0}" type="slidenum">
              <a:rPr lang="es-ES_tradnl" smtClean="0"/>
              <a:t>33</a:t>
            </a:fld>
            <a:endParaRPr lang="es-ES_tradnl"/>
          </a:p>
        </p:txBody>
      </p:sp>
    </p:spTree>
    <p:extLst>
      <p:ext uri="{BB962C8B-B14F-4D97-AF65-F5344CB8AC3E}">
        <p14:creationId xmlns:p14="http://schemas.microsoft.com/office/powerpoint/2010/main" val="2236021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smtClean="0">
                <a:solidFill>
                  <a:schemeClr val="tx1"/>
                </a:solidFill>
                <a:latin typeface="Consolas" panose="020B0609020204030204" pitchFamily="49" charset="0"/>
                <a:ea typeface="+mn-ea"/>
                <a:cs typeface="+mn-cs"/>
              </a:rPr>
              <a:t>Algunos</a:t>
            </a:r>
            <a:r>
              <a:rPr lang="en-US" sz="1200" b="1" kern="1200" dirty="0" smtClean="0">
                <a:solidFill>
                  <a:schemeClr val="tx1"/>
                </a:solidFill>
                <a:latin typeface="Consolas" panose="020B0609020204030204" pitchFamily="49" charset="0"/>
                <a:ea typeface="+mn-ea"/>
                <a:cs typeface="+mn-cs"/>
              </a:rPr>
              <a:t> lo </a:t>
            </a:r>
            <a:r>
              <a:rPr lang="en-US" sz="1200" b="1" kern="1200" dirty="0" err="1" smtClean="0">
                <a:solidFill>
                  <a:schemeClr val="tx1"/>
                </a:solidFill>
                <a:latin typeface="Consolas" panose="020B0609020204030204" pitchFamily="49" charset="0"/>
                <a:ea typeface="+mn-ea"/>
                <a:cs typeface="+mn-cs"/>
              </a:rPr>
              <a:t>consideran</a:t>
            </a:r>
            <a:r>
              <a:rPr lang="en-US" sz="1200" b="1" kern="1200" dirty="0" smtClean="0">
                <a:solidFill>
                  <a:schemeClr val="tx1"/>
                </a:solidFill>
                <a:latin typeface="Consolas" panose="020B0609020204030204" pitchFamily="49" charset="0"/>
                <a:ea typeface="+mn-ea"/>
                <a:cs typeface="+mn-cs"/>
              </a:rPr>
              <a:t> un </a:t>
            </a:r>
            <a:r>
              <a:rPr lang="en-US" sz="1200" b="1" kern="1200" dirty="0" err="1" smtClean="0">
                <a:solidFill>
                  <a:schemeClr val="tx1"/>
                </a:solidFill>
                <a:latin typeface="Consolas" panose="020B0609020204030204" pitchFamily="49" charset="0"/>
                <a:ea typeface="+mn-ea"/>
                <a:cs typeface="+mn-cs"/>
              </a:rPr>
              <a:t>lenguaje</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duro</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quién</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aprende</a:t>
            </a:r>
            <a:r>
              <a:rPr lang="en-US" sz="1200" b="1" kern="1200" dirty="0" smtClean="0">
                <a:solidFill>
                  <a:schemeClr val="tx1"/>
                </a:solidFill>
                <a:latin typeface="Consolas" panose="020B0609020204030204" pitchFamily="49" charset="0"/>
                <a:ea typeface="+mn-ea"/>
                <a:cs typeface="+mn-cs"/>
              </a:rPr>
              <a:t> a </a:t>
            </a:r>
            <a:r>
              <a:rPr lang="en-US" sz="1200" b="1" kern="1200" dirty="0" err="1" smtClean="0">
                <a:solidFill>
                  <a:schemeClr val="tx1"/>
                </a:solidFill>
                <a:latin typeface="Consolas" panose="020B0609020204030204" pitchFamily="49" charset="0"/>
                <a:ea typeface="+mn-ea"/>
                <a:cs typeface="+mn-cs"/>
              </a:rPr>
              <a:t>programar</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en</a:t>
            </a:r>
            <a:r>
              <a:rPr lang="en-US" sz="1200" b="1" kern="1200" dirty="0" smtClean="0">
                <a:solidFill>
                  <a:schemeClr val="tx1"/>
                </a:solidFill>
                <a:latin typeface="Consolas" panose="020B0609020204030204" pitchFamily="49" charset="0"/>
                <a:ea typeface="+mn-ea"/>
                <a:cs typeface="+mn-cs"/>
              </a:rPr>
              <a:t> C++ </a:t>
            </a:r>
            <a:r>
              <a:rPr lang="en-US" sz="1200" b="1" kern="1200" dirty="0" err="1" smtClean="0">
                <a:solidFill>
                  <a:schemeClr val="tx1"/>
                </a:solidFill>
                <a:latin typeface="Consolas" panose="020B0609020204030204" pitchFamily="49" charset="0"/>
                <a:ea typeface="+mn-ea"/>
                <a:cs typeface="+mn-cs"/>
              </a:rPr>
              <a:t>puede</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programar</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en</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cualquier</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cosa</a:t>
            </a:r>
            <a:r>
              <a:rPr lang="en-US" sz="1200" b="1" kern="1200" dirty="0" smtClean="0">
                <a:solidFill>
                  <a:schemeClr val="tx1"/>
                </a:solidFill>
                <a:latin typeface="Consolas" panose="020B0609020204030204" pitchFamily="49" charset="0"/>
                <a:ea typeface="+mn-ea"/>
                <a:cs typeface="+mn-cs"/>
              </a:rPr>
              <a:t>. No lo </a:t>
            </a:r>
            <a:r>
              <a:rPr lang="en-US" sz="1200" b="1" kern="1200" dirty="0" err="1" smtClean="0">
                <a:solidFill>
                  <a:schemeClr val="tx1"/>
                </a:solidFill>
                <a:latin typeface="Consolas" panose="020B0609020204030204" pitchFamily="49" charset="0"/>
                <a:ea typeface="+mn-ea"/>
                <a:cs typeface="+mn-cs"/>
              </a:rPr>
              <a:t>recomendamos</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como</a:t>
            </a:r>
            <a:r>
              <a:rPr lang="en-US" sz="1200" b="1" kern="1200" dirty="0" smtClean="0">
                <a:solidFill>
                  <a:schemeClr val="tx1"/>
                </a:solidFill>
                <a:latin typeface="Consolas" panose="020B0609020204030204" pitchFamily="49" charset="0"/>
                <a:ea typeface="+mn-ea"/>
                <a:cs typeface="+mn-cs"/>
              </a:rPr>
              <a:t> primer </a:t>
            </a:r>
            <a:r>
              <a:rPr lang="en-US" sz="1200" b="1" kern="1200" dirty="0" err="1" smtClean="0">
                <a:solidFill>
                  <a:schemeClr val="tx1"/>
                </a:solidFill>
                <a:latin typeface="Consolas" panose="020B0609020204030204" pitchFamily="49" charset="0"/>
                <a:ea typeface="+mn-ea"/>
                <a:cs typeface="+mn-cs"/>
              </a:rPr>
              <a:t>lenguaje</a:t>
            </a:r>
            <a:r>
              <a:rPr lang="en-US" sz="1200" b="1" kern="1200" dirty="0" smtClean="0">
                <a:solidFill>
                  <a:schemeClr val="tx1"/>
                </a:solidFill>
                <a:latin typeface="Consolas" panose="020B0609020204030204" pitchFamily="49" charset="0"/>
                <a:ea typeface="+mn-ea"/>
                <a:cs typeface="+mn-cs"/>
              </a:rPr>
              <a:t> para </a:t>
            </a:r>
            <a:r>
              <a:rPr lang="en-US" sz="1200" b="1" kern="1200" dirty="0" err="1" smtClean="0">
                <a:solidFill>
                  <a:schemeClr val="tx1"/>
                </a:solidFill>
                <a:latin typeface="Consolas" panose="020B0609020204030204" pitchFamily="49" charset="0"/>
                <a:ea typeface="+mn-ea"/>
                <a:cs typeface="+mn-cs"/>
              </a:rPr>
              <a:t>enseñar</a:t>
            </a:r>
            <a:endParaRPr lang="en-US" sz="1200" b="1" kern="1200" dirty="0">
              <a:solidFill>
                <a:schemeClr val="tx1"/>
              </a:solidFill>
              <a:latin typeface="Consolas" panose="020B0609020204030204" pitchFamily="49" charset="0"/>
              <a:ea typeface="+mn-ea"/>
              <a:cs typeface="+mn-cs"/>
            </a:endParaRP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FBED1A1-70B8-45CE-A0BE-1A94BFD34D4E}" type="slidenum">
              <a:rPr lang="en-US" smtClean="0"/>
              <a:t>34</a:t>
            </a:fld>
            <a:endParaRPr lang="en-US"/>
          </a:p>
        </p:txBody>
      </p:sp>
    </p:spTree>
    <p:extLst>
      <p:ext uri="{BB962C8B-B14F-4D97-AF65-F5344CB8AC3E}">
        <p14:creationId xmlns:p14="http://schemas.microsoft.com/office/powerpoint/2010/main" val="2259849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1" kern="1200" dirty="0" smtClean="0">
                <a:solidFill>
                  <a:schemeClr val="tx1"/>
                </a:solidFill>
                <a:latin typeface="Consolas" panose="020B0609020204030204" pitchFamily="49" charset="0"/>
                <a:ea typeface="+mn-ea"/>
                <a:cs typeface="+mn-cs"/>
              </a:rPr>
              <a:t>En enero de 1999, </a:t>
            </a:r>
            <a:r>
              <a:rPr lang="es-ES" sz="1200" b="1" kern="1200" dirty="0" err="1" smtClean="0">
                <a:solidFill>
                  <a:schemeClr val="tx1"/>
                </a:solidFill>
                <a:latin typeface="Consolas" panose="020B0609020204030204" pitchFamily="49" charset="0"/>
                <a:ea typeface="+mn-ea"/>
                <a:cs typeface="+mn-cs"/>
                <a:hlinkClick r:id="rId3" tooltip="Anders Hejlsberg"/>
              </a:rPr>
              <a:t>Anders</a:t>
            </a:r>
            <a:r>
              <a:rPr lang="es-ES" sz="1200" b="1" kern="1200" dirty="0" smtClean="0">
                <a:solidFill>
                  <a:schemeClr val="tx1"/>
                </a:solidFill>
                <a:latin typeface="Consolas" panose="020B0609020204030204" pitchFamily="49" charset="0"/>
                <a:ea typeface="+mn-ea"/>
                <a:cs typeface="+mn-cs"/>
                <a:hlinkClick r:id="rId3" tooltip="Anders Hejlsberg"/>
              </a:rPr>
              <a:t> </a:t>
            </a:r>
            <a:r>
              <a:rPr lang="es-ES" sz="1200" b="1" kern="1200" dirty="0" err="1" smtClean="0">
                <a:solidFill>
                  <a:schemeClr val="tx1"/>
                </a:solidFill>
                <a:latin typeface="Consolas" panose="020B0609020204030204" pitchFamily="49" charset="0"/>
                <a:ea typeface="+mn-ea"/>
                <a:cs typeface="+mn-cs"/>
                <a:hlinkClick r:id="rId3" tooltip="Anders Hejlsberg"/>
              </a:rPr>
              <a:t>Hejlsberg</a:t>
            </a:r>
            <a:r>
              <a:rPr lang="es-ES" sz="1200" b="1" kern="1200" dirty="0" smtClean="0">
                <a:solidFill>
                  <a:schemeClr val="tx1"/>
                </a:solidFill>
                <a:latin typeface="Consolas" panose="020B0609020204030204" pitchFamily="49" charset="0"/>
                <a:ea typeface="+mn-ea"/>
                <a:cs typeface="+mn-cs"/>
              </a:rPr>
              <a:t> autor del primer compilador de lenguaje OO para Windows con TURBO Pascal. formó un equipo con la misión de desarrollar un nuevo lenguaje de programación inicialmente llamado </a:t>
            </a:r>
            <a:r>
              <a:rPr lang="es-ES" sz="1200" b="1" kern="1200" dirty="0" err="1" smtClean="0">
                <a:solidFill>
                  <a:schemeClr val="tx1"/>
                </a:solidFill>
                <a:latin typeface="Consolas" panose="020B0609020204030204" pitchFamily="49" charset="0"/>
                <a:ea typeface="+mn-ea"/>
                <a:cs typeface="+mn-cs"/>
              </a:rPr>
              <a:t>Cool</a:t>
            </a:r>
            <a:r>
              <a:rPr lang="es-ES" sz="1200" b="1" kern="1200" dirty="0" smtClean="0">
                <a:solidFill>
                  <a:schemeClr val="tx1"/>
                </a:solidFill>
                <a:latin typeface="Consolas" panose="020B0609020204030204" pitchFamily="49" charset="0"/>
                <a:ea typeface="+mn-ea"/>
                <a:cs typeface="+mn-cs"/>
              </a:rPr>
              <a:t> (C </a:t>
            </a:r>
            <a:r>
              <a:rPr lang="es-ES" sz="1200" b="1" kern="1200" dirty="0" err="1" smtClean="0">
                <a:solidFill>
                  <a:schemeClr val="tx1"/>
                </a:solidFill>
                <a:latin typeface="Consolas" panose="020B0609020204030204" pitchFamily="49" charset="0"/>
                <a:ea typeface="+mn-ea"/>
                <a:cs typeface="+mn-cs"/>
              </a:rPr>
              <a:t>object-oriented</a:t>
            </a:r>
            <a:r>
              <a:rPr lang="es-ES" sz="1200" b="1" kern="1200" dirty="0" smtClean="0">
                <a:solidFill>
                  <a:schemeClr val="tx1"/>
                </a:solidFill>
                <a:latin typeface="Consolas" panose="020B0609020204030204" pitchFamily="49" charset="0"/>
                <a:ea typeface="+mn-ea"/>
                <a:cs typeface="+mn-cs"/>
              </a:rPr>
              <a:t> </a:t>
            </a:r>
            <a:r>
              <a:rPr lang="es-ES" sz="1200" b="1" kern="1200" dirty="0" err="1" smtClean="0">
                <a:solidFill>
                  <a:schemeClr val="tx1"/>
                </a:solidFill>
                <a:latin typeface="Consolas" panose="020B0609020204030204" pitchFamily="49" charset="0"/>
                <a:ea typeface="+mn-ea"/>
                <a:cs typeface="+mn-cs"/>
              </a:rPr>
              <a:t>language</a:t>
            </a:r>
            <a:r>
              <a:rPr lang="es-ES" sz="1200" b="1" kern="1200" dirty="0" smtClean="0">
                <a:solidFill>
                  <a:schemeClr val="tx1"/>
                </a:solidFill>
                <a:latin typeface="Consolas" panose="020B0609020204030204" pitchFamily="49" charset="0"/>
                <a:ea typeface="+mn-ea"/>
                <a:cs typeface="+mn-cs"/>
              </a:rPr>
              <a:t>). Es el lenguaje por excelencia del </a:t>
            </a:r>
            <a:r>
              <a:rPr lang="es-ES" sz="1200" b="1" kern="1200" dirty="0" err="1" smtClean="0">
                <a:solidFill>
                  <a:schemeClr val="tx1"/>
                </a:solidFill>
                <a:latin typeface="Consolas" panose="020B0609020204030204" pitchFamily="49" charset="0"/>
                <a:ea typeface="+mn-ea"/>
                <a:cs typeface="+mn-cs"/>
              </a:rPr>
              <a:t>framework</a:t>
            </a:r>
            <a:r>
              <a:rPr lang="es-ES" sz="1200" b="1" kern="1200" dirty="0" smtClean="0">
                <a:solidFill>
                  <a:schemeClr val="tx1"/>
                </a:solidFill>
                <a:latin typeface="Consolas" panose="020B0609020204030204" pitchFamily="49" charset="0"/>
                <a:ea typeface="+mn-ea"/>
                <a:cs typeface="+mn-cs"/>
              </a:rPr>
              <a:t> .NET. Ahora tiene versiones multiplataforma para Windows, Linux y IOS. </a:t>
            </a:r>
          </a:p>
          <a:p>
            <a:endParaRPr lang="es-ES" sz="1200" b="1" kern="1200" dirty="0" smtClean="0">
              <a:solidFill>
                <a:schemeClr val="tx1"/>
              </a:solidFill>
              <a:latin typeface="Consolas" panose="020B0609020204030204" pitchFamily="49" charset="0"/>
              <a:ea typeface="+mn-ea"/>
              <a:cs typeface="+mn-cs"/>
            </a:endParaRPr>
          </a:p>
          <a:p>
            <a:r>
              <a:rPr lang="es-ES" sz="1200" b="1" kern="1200" dirty="0" smtClean="0">
                <a:solidFill>
                  <a:schemeClr val="tx1"/>
                </a:solidFill>
                <a:latin typeface="Consolas" panose="020B0609020204030204" pitchFamily="49" charset="0"/>
                <a:ea typeface="+mn-ea"/>
                <a:cs typeface="+mn-cs"/>
              </a:rPr>
              <a:t>Aunque ahora es open </a:t>
            </a:r>
            <a:r>
              <a:rPr lang="es-ES" sz="1200" b="1" kern="1200" dirty="0" err="1" smtClean="0">
                <a:solidFill>
                  <a:schemeClr val="tx1"/>
                </a:solidFill>
                <a:latin typeface="Consolas" panose="020B0609020204030204" pitchFamily="49" charset="0"/>
                <a:ea typeface="+mn-ea"/>
                <a:cs typeface="+mn-cs"/>
              </a:rPr>
              <a:t>source</a:t>
            </a:r>
            <a:r>
              <a:rPr lang="es-ES" sz="1200" b="1" kern="1200" dirty="0" smtClean="0">
                <a:solidFill>
                  <a:schemeClr val="tx1"/>
                </a:solidFill>
                <a:latin typeface="Consolas" panose="020B0609020204030204" pitchFamily="49" charset="0"/>
                <a:ea typeface="+mn-ea"/>
                <a:cs typeface="+mn-cs"/>
              </a:rPr>
              <a:t> y multiplataforma el estar inicialmente el NET Framework solo para Windows no fue en los inicios masivamente utilizado por la comunidad anti Microsoft </a:t>
            </a:r>
          </a:p>
          <a:p>
            <a:endParaRPr lang="es-MX" sz="1200" b="1" kern="1200" dirty="0" smtClean="0">
              <a:solidFill>
                <a:schemeClr val="tx1"/>
              </a:solidFill>
              <a:latin typeface="Consolas" panose="020B0609020204030204" pitchFamily="49" charset="0"/>
              <a:ea typeface="+mn-ea"/>
              <a:cs typeface="+mn-cs"/>
            </a:endParaRPr>
          </a:p>
          <a:p>
            <a:r>
              <a:rPr lang="es-MX" sz="1200" b="1" kern="1200" dirty="0" smtClean="0">
                <a:solidFill>
                  <a:schemeClr val="tx1"/>
                </a:solidFill>
                <a:latin typeface="Consolas" panose="020B0609020204030204" pitchFamily="49" charset="0"/>
                <a:ea typeface="+mn-ea"/>
                <a:cs typeface="+mn-cs"/>
              </a:rPr>
              <a:t>Ha crecido su demanda con la expectativa</a:t>
            </a:r>
            <a:r>
              <a:rPr lang="es-MX" sz="1200" b="1" kern="1200" baseline="0" dirty="0" smtClean="0">
                <a:solidFill>
                  <a:schemeClr val="tx1"/>
                </a:solidFill>
                <a:latin typeface="Consolas" panose="020B0609020204030204" pitchFamily="49" charset="0"/>
                <a:ea typeface="+mn-ea"/>
                <a:cs typeface="+mn-cs"/>
              </a:rPr>
              <a:t> del futuro</a:t>
            </a:r>
            <a:endParaRPr lang="es-MX" sz="1200" b="1" kern="1200" dirty="0" smtClean="0">
              <a:solidFill>
                <a:schemeClr val="tx1"/>
              </a:solidFill>
              <a:latin typeface="Consolas" panose="020B0609020204030204" pitchFamily="49" charset="0"/>
              <a:ea typeface="+mn-ea"/>
              <a:cs typeface="+mn-cs"/>
            </a:endParaRPr>
          </a:p>
          <a:p>
            <a:r>
              <a:rPr lang="es-MX" sz="1200" b="1" kern="1200" dirty="0" smtClean="0">
                <a:solidFill>
                  <a:schemeClr val="tx1"/>
                </a:solidFill>
                <a:latin typeface="Consolas" panose="020B0609020204030204" pitchFamily="49" charset="0"/>
                <a:ea typeface="+mn-ea"/>
                <a:cs typeface="+mn-cs"/>
              </a:rPr>
              <a:t>Los estudiantes de MATCOM terminan con</a:t>
            </a:r>
            <a:r>
              <a:rPr lang="es-MX" sz="1200" b="1" kern="1200" baseline="0" dirty="0" smtClean="0">
                <a:solidFill>
                  <a:schemeClr val="tx1"/>
                </a:solidFill>
                <a:latin typeface="Consolas" panose="020B0609020204030204" pitchFamily="49" charset="0"/>
                <a:ea typeface="+mn-ea"/>
                <a:cs typeface="+mn-cs"/>
              </a:rPr>
              <a:t> habilidades en al menos dos lenguajes de programación paradigmáticos Python y C#. No dejes de ser uno de ellos</a:t>
            </a:r>
            <a:endParaRPr lang="es-MX" sz="1200" b="1" kern="1200" dirty="0">
              <a:solidFill>
                <a:schemeClr val="tx1"/>
              </a:solidFill>
              <a:latin typeface="Consolas" panose="020B0609020204030204" pitchFamily="49" charset="0"/>
              <a:ea typeface="+mn-ea"/>
              <a:cs typeface="+mn-cs"/>
            </a:endParaRPr>
          </a:p>
        </p:txBody>
      </p:sp>
      <p:sp>
        <p:nvSpPr>
          <p:cNvPr id="4" name="Slide Number Placeholder 3"/>
          <p:cNvSpPr>
            <a:spLocks noGrp="1"/>
          </p:cNvSpPr>
          <p:nvPr>
            <p:ph type="sldNum" sz="quarter" idx="10"/>
          </p:nvPr>
        </p:nvSpPr>
        <p:spPr/>
        <p:txBody>
          <a:bodyPr/>
          <a:lstStyle/>
          <a:p>
            <a:fld id="{21C0CB77-90B4-4FBD-A324-52969D2426C0}" type="slidenum">
              <a:rPr lang="es-ES_tradnl" smtClean="0"/>
              <a:t>35</a:t>
            </a:fld>
            <a:endParaRPr lang="es-ES_tradnl"/>
          </a:p>
        </p:txBody>
      </p:sp>
    </p:spTree>
    <p:extLst>
      <p:ext uri="{BB962C8B-B14F-4D97-AF65-F5344CB8AC3E}">
        <p14:creationId xmlns:p14="http://schemas.microsoft.com/office/powerpoint/2010/main" val="3975898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Consolas" panose="020B0609020204030204" pitchFamily="49" charset="0"/>
                <a:ea typeface="+mn-ea"/>
                <a:cs typeface="+mn-cs"/>
              </a:rPr>
              <a:t>Su </a:t>
            </a:r>
            <a:r>
              <a:rPr lang="en-US" sz="1200" b="1" kern="1200" dirty="0" err="1" smtClean="0">
                <a:solidFill>
                  <a:schemeClr val="tx1"/>
                </a:solidFill>
                <a:latin typeface="Consolas" panose="020B0609020204030204" pitchFamily="49" charset="0"/>
                <a:ea typeface="+mn-ea"/>
                <a:cs typeface="+mn-cs"/>
              </a:rPr>
              <a:t>autor</a:t>
            </a:r>
            <a:r>
              <a:rPr lang="en-US" sz="1200" b="1" kern="1200" dirty="0" smtClean="0">
                <a:solidFill>
                  <a:schemeClr val="tx1"/>
                </a:solidFill>
                <a:latin typeface="Consolas" panose="020B0609020204030204" pitchFamily="49" charset="0"/>
                <a:ea typeface="+mn-ea"/>
                <a:cs typeface="+mn-cs"/>
              </a:rPr>
              <a:t> Dennis Ritchie es </a:t>
            </a:r>
            <a:r>
              <a:rPr lang="en-US" sz="1200" b="1" kern="1200" dirty="0" err="1" smtClean="0">
                <a:solidFill>
                  <a:schemeClr val="tx1"/>
                </a:solidFill>
                <a:latin typeface="Consolas" panose="020B0609020204030204" pitchFamily="49" charset="0"/>
                <a:ea typeface="+mn-ea"/>
                <a:cs typeface="+mn-cs"/>
              </a:rPr>
              <a:t>premio</a:t>
            </a:r>
            <a:r>
              <a:rPr lang="en-US" sz="1200" b="1" kern="1200" dirty="0" smtClean="0">
                <a:solidFill>
                  <a:schemeClr val="tx1"/>
                </a:solidFill>
                <a:latin typeface="Consolas" panose="020B0609020204030204" pitchFamily="49" charset="0"/>
                <a:ea typeface="+mn-ea"/>
                <a:cs typeface="+mn-cs"/>
              </a:rPr>
              <a:t> </a:t>
            </a:r>
            <a:r>
              <a:rPr lang="en-US" sz="1200" b="1" kern="1200" dirty="0" smtClean="0">
                <a:solidFill>
                  <a:schemeClr val="tx1"/>
                </a:solidFill>
                <a:latin typeface="Consolas" panose="020B0609020204030204" pitchFamily="49" charset="0"/>
                <a:ea typeface="+mn-ea"/>
                <a:cs typeface="+mn-cs"/>
                <a:hlinkClick r:id="rId3" tooltip="Turing Award"/>
              </a:rPr>
              <a:t>Turing Award</a:t>
            </a:r>
            <a:r>
              <a:rPr lang="en-US" sz="1200" b="1" kern="1200" dirty="0" smtClean="0">
                <a:solidFill>
                  <a:schemeClr val="tx1"/>
                </a:solidFill>
                <a:latin typeface="Consolas" panose="020B0609020204030204" pitchFamily="49" charset="0"/>
                <a:ea typeface="+mn-ea"/>
                <a:cs typeface="+mn-cs"/>
              </a:rPr>
              <a:t> (1983) (El Nobel de la </a:t>
            </a:r>
            <a:r>
              <a:rPr lang="en-US" sz="1200" b="1" kern="1200" dirty="0" err="1" smtClean="0">
                <a:solidFill>
                  <a:schemeClr val="tx1"/>
                </a:solidFill>
                <a:latin typeface="Consolas" panose="020B0609020204030204" pitchFamily="49" charset="0"/>
                <a:ea typeface="+mn-ea"/>
                <a:cs typeface="+mn-cs"/>
              </a:rPr>
              <a:t>computación</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Aún</a:t>
            </a:r>
            <a:r>
              <a:rPr lang="en-US" sz="1200" b="1" kern="1200" dirty="0" smtClean="0">
                <a:solidFill>
                  <a:schemeClr val="tx1"/>
                </a:solidFill>
                <a:latin typeface="Consolas" panose="020B0609020204030204" pitchFamily="49" charset="0"/>
                <a:ea typeface="+mn-ea"/>
                <a:cs typeface="+mn-cs"/>
              </a:rPr>
              <a:t> hay </a:t>
            </a:r>
            <a:r>
              <a:rPr lang="en-US" sz="1200" b="1" kern="1200" dirty="0" err="1" smtClean="0">
                <a:solidFill>
                  <a:schemeClr val="tx1"/>
                </a:solidFill>
                <a:latin typeface="Consolas" panose="020B0609020204030204" pitchFamily="49" charset="0"/>
                <a:ea typeface="+mn-ea"/>
                <a:cs typeface="+mn-cs"/>
              </a:rPr>
              <a:t>universidades</a:t>
            </a:r>
            <a:r>
              <a:rPr lang="en-US" sz="1200" b="1" kern="1200" dirty="0" smtClean="0">
                <a:solidFill>
                  <a:schemeClr val="tx1"/>
                </a:solidFill>
                <a:latin typeface="Consolas" panose="020B0609020204030204" pitchFamily="49" charset="0"/>
                <a:ea typeface="+mn-ea"/>
                <a:cs typeface="+mn-cs"/>
              </a:rPr>
              <a:t> que lo </a:t>
            </a:r>
            <a:r>
              <a:rPr lang="en-US" sz="1200" b="1" kern="1200" dirty="0" err="1" smtClean="0">
                <a:solidFill>
                  <a:schemeClr val="tx1"/>
                </a:solidFill>
                <a:latin typeface="Consolas" panose="020B0609020204030204" pitchFamily="49" charset="0"/>
                <a:ea typeface="+mn-ea"/>
                <a:cs typeface="+mn-cs"/>
              </a:rPr>
              <a:t>utilizan</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como</a:t>
            </a:r>
            <a:r>
              <a:rPr lang="en-US" sz="1200" b="1" kern="1200" dirty="0" smtClean="0">
                <a:solidFill>
                  <a:schemeClr val="tx1"/>
                </a:solidFill>
                <a:latin typeface="Consolas" panose="020B0609020204030204" pitchFamily="49" charset="0"/>
                <a:ea typeface="+mn-ea"/>
                <a:cs typeface="+mn-cs"/>
              </a:rPr>
              <a:t> primer </a:t>
            </a:r>
            <a:r>
              <a:rPr lang="en-US" sz="1200" b="1" kern="1200" dirty="0" err="1" smtClean="0">
                <a:solidFill>
                  <a:schemeClr val="tx1"/>
                </a:solidFill>
                <a:latin typeface="Consolas" panose="020B0609020204030204" pitchFamily="49" charset="0"/>
                <a:ea typeface="+mn-ea"/>
                <a:cs typeface="+mn-cs"/>
              </a:rPr>
              <a:t>lenguaje</a:t>
            </a:r>
            <a:endParaRPr lang="es-ES" sz="1200" b="1" kern="1200" dirty="0" smtClean="0">
              <a:solidFill>
                <a:schemeClr val="tx1"/>
              </a:solidFill>
              <a:latin typeface="Consolas" panose="020B0609020204030204" pitchFamily="49" charset="0"/>
              <a:ea typeface="+mn-ea"/>
              <a:cs typeface="+mn-cs"/>
            </a:endParaRPr>
          </a:p>
          <a:p>
            <a:endParaRPr lang="es-ES" sz="1200" b="1" kern="1200" dirty="0" smtClean="0">
              <a:solidFill>
                <a:schemeClr val="tx1"/>
              </a:solidFill>
              <a:latin typeface="Consolas" panose="020B0609020204030204" pitchFamily="49" charset="0"/>
              <a:ea typeface="+mn-ea"/>
              <a:cs typeface="+mn-cs"/>
            </a:endParaRPr>
          </a:p>
          <a:p>
            <a:r>
              <a:rPr lang="es-ES" sz="1200" b="1" kern="1200" dirty="0" smtClean="0">
                <a:solidFill>
                  <a:schemeClr val="tx1"/>
                </a:solidFill>
                <a:latin typeface="Consolas" panose="020B0609020204030204" pitchFamily="49" charset="0"/>
                <a:ea typeface="+mn-ea"/>
                <a:cs typeface="+mn-cs"/>
              </a:rPr>
              <a:t>La arquitectura Von Neumann, también conocida como modelo de Von Neumann o arquitectura Princeton, este describe una arquitectura de diseño para un computador digital electrónico con partes que constan de una </a:t>
            </a:r>
            <a:r>
              <a:rPr lang="es-ES" sz="1200" b="1" kern="1200" dirty="0" smtClean="0">
                <a:solidFill>
                  <a:schemeClr val="tx1"/>
                </a:solidFill>
                <a:latin typeface="Consolas" panose="020B0609020204030204" pitchFamily="49" charset="0"/>
                <a:ea typeface="+mn-ea"/>
                <a:cs typeface="+mn-cs"/>
                <a:hlinkClick r:id="rId4" action="ppaction://hlinkfile" tooltip="Unidad central de procesamiento"/>
              </a:rPr>
              <a:t>unidad de procesamiento</a:t>
            </a:r>
            <a:r>
              <a:rPr lang="es-ES" sz="1200" b="1" kern="1200" dirty="0" smtClean="0">
                <a:solidFill>
                  <a:schemeClr val="tx1"/>
                </a:solidFill>
                <a:latin typeface="Consolas" panose="020B0609020204030204" pitchFamily="49" charset="0"/>
                <a:ea typeface="+mn-ea"/>
                <a:cs typeface="+mn-cs"/>
              </a:rPr>
              <a:t> que contiene una </a:t>
            </a:r>
            <a:r>
              <a:rPr lang="es-ES" sz="1200" b="1" kern="1200" dirty="0" smtClean="0">
                <a:solidFill>
                  <a:schemeClr val="tx1"/>
                </a:solidFill>
                <a:latin typeface="Consolas" panose="020B0609020204030204" pitchFamily="49" charset="0"/>
                <a:ea typeface="+mn-ea"/>
                <a:cs typeface="+mn-cs"/>
                <a:hlinkClick r:id="rId5" action="ppaction://hlinkfile" tooltip="Unidad aritmético lógica"/>
              </a:rPr>
              <a:t>unidad aritmético lógica</a:t>
            </a:r>
            <a:r>
              <a:rPr lang="es-ES" sz="1200" b="1" kern="1200" dirty="0" smtClean="0">
                <a:solidFill>
                  <a:schemeClr val="tx1"/>
                </a:solidFill>
                <a:latin typeface="Consolas" panose="020B0609020204030204" pitchFamily="49" charset="0"/>
                <a:ea typeface="+mn-ea"/>
                <a:cs typeface="+mn-cs"/>
              </a:rPr>
              <a:t> y registros del procesador, una </a:t>
            </a:r>
            <a:r>
              <a:rPr lang="es-ES" sz="1200" b="1" kern="1200" dirty="0" smtClean="0">
                <a:solidFill>
                  <a:schemeClr val="tx1"/>
                </a:solidFill>
                <a:latin typeface="Consolas" panose="020B0609020204030204" pitchFamily="49" charset="0"/>
                <a:ea typeface="+mn-ea"/>
                <a:cs typeface="+mn-cs"/>
                <a:hlinkClick r:id="rId6" action="ppaction://hlinkfile" tooltip="Unidad de control"/>
              </a:rPr>
              <a:t>unidad de control</a:t>
            </a:r>
            <a:r>
              <a:rPr lang="es-ES" sz="1200" b="1" kern="1200" dirty="0" smtClean="0">
                <a:solidFill>
                  <a:schemeClr val="tx1"/>
                </a:solidFill>
                <a:latin typeface="Consolas" panose="020B0609020204030204" pitchFamily="49" charset="0"/>
                <a:ea typeface="+mn-ea"/>
                <a:cs typeface="+mn-cs"/>
              </a:rPr>
              <a:t> que contiene un </a:t>
            </a:r>
            <a:r>
              <a:rPr lang="es-ES" sz="1200" b="1" kern="1200" dirty="0" smtClean="0">
                <a:solidFill>
                  <a:schemeClr val="tx1"/>
                </a:solidFill>
                <a:latin typeface="Consolas" panose="020B0609020204030204" pitchFamily="49" charset="0"/>
                <a:ea typeface="+mn-ea"/>
                <a:cs typeface="+mn-cs"/>
                <a:hlinkClick r:id="rId7" action="ppaction://hlinkfile" tooltip="Registro de instrucción"/>
              </a:rPr>
              <a:t>registro de instrucciones</a:t>
            </a:r>
            <a:r>
              <a:rPr lang="es-ES" sz="1200" b="1" kern="1200" dirty="0" smtClean="0">
                <a:solidFill>
                  <a:schemeClr val="tx1"/>
                </a:solidFill>
                <a:latin typeface="Consolas" panose="020B0609020204030204" pitchFamily="49" charset="0"/>
                <a:ea typeface="+mn-ea"/>
                <a:cs typeface="+mn-cs"/>
              </a:rPr>
              <a:t> y un </a:t>
            </a:r>
            <a:r>
              <a:rPr lang="es-ES" sz="1200" b="1" kern="1200" dirty="0" smtClean="0">
                <a:solidFill>
                  <a:schemeClr val="tx1"/>
                </a:solidFill>
                <a:latin typeface="Consolas" panose="020B0609020204030204" pitchFamily="49" charset="0"/>
                <a:ea typeface="+mn-ea"/>
                <a:cs typeface="+mn-cs"/>
                <a:hlinkClick r:id="rId8" action="ppaction://hlinkfile" tooltip="Contador de programa"/>
              </a:rPr>
              <a:t>contador de programa</a:t>
            </a:r>
            <a:r>
              <a:rPr lang="es-ES" sz="1200" b="1" kern="1200" dirty="0" smtClean="0">
                <a:solidFill>
                  <a:schemeClr val="tx1"/>
                </a:solidFill>
                <a:latin typeface="Consolas" panose="020B0609020204030204" pitchFamily="49" charset="0"/>
                <a:ea typeface="+mn-ea"/>
                <a:cs typeface="+mn-cs"/>
              </a:rPr>
              <a:t>, una </a:t>
            </a:r>
            <a:r>
              <a:rPr lang="es-ES" sz="1200" b="1" kern="1200" dirty="0" smtClean="0">
                <a:solidFill>
                  <a:schemeClr val="tx1"/>
                </a:solidFill>
                <a:latin typeface="Consolas" panose="020B0609020204030204" pitchFamily="49" charset="0"/>
                <a:ea typeface="+mn-ea"/>
                <a:cs typeface="+mn-cs"/>
                <a:hlinkClick r:id="rId9" action="ppaction://hlinkfile" tooltip="Memoria (informática)"/>
              </a:rPr>
              <a:t>memoria</a:t>
            </a:r>
            <a:r>
              <a:rPr lang="es-ES" sz="1200" b="1" kern="1200" dirty="0" smtClean="0">
                <a:solidFill>
                  <a:schemeClr val="tx1"/>
                </a:solidFill>
                <a:latin typeface="Consolas" panose="020B0609020204030204" pitchFamily="49" charset="0"/>
                <a:ea typeface="+mn-ea"/>
                <a:cs typeface="+mn-cs"/>
              </a:rPr>
              <a:t> para almacenar tanto datos como instrucciones, almacenamiento masivo externo, y mecanismos de entrada y salida.</a:t>
            </a:r>
            <a:r>
              <a:rPr lang="es-ES" sz="1200" b="1" kern="1200" dirty="0" smtClean="0">
                <a:solidFill>
                  <a:schemeClr val="tx1"/>
                </a:solidFill>
                <a:latin typeface="Consolas" panose="020B0609020204030204" pitchFamily="49" charset="0"/>
                <a:ea typeface="+mn-ea"/>
                <a:cs typeface="+mn-cs"/>
                <a:hlinkClick r:id="rId10" action="ppaction://hlinkfile"/>
              </a:rPr>
              <a:t>[1]</a:t>
            </a:r>
            <a:r>
              <a:rPr lang="es-ES" sz="1200" b="1" kern="1200" dirty="0" smtClean="0">
                <a:solidFill>
                  <a:schemeClr val="tx1"/>
                </a:solidFill>
                <a:latin typeface="Consolas" panose="020B0609020204030204" pitchFamily="49" charset="0"/>
                <a:ea typeface="+mn-ea"/>
                <a:cs typeface="+mn-cs"/>
                <a:hlinkClick r:id="rId11" action="ppaction://hlinkfile"/>
              </a:rPr>
              <a:t>[2]</a:t>
            </a:r>
            <a:r>
              <a:rPr lang="es-ES" sz="1200" b="1" kern="1200" dirty="0" smtClean="0">
                <a:solidFill>
                  <a:schemeClr val="tx1"/>
                </a:solidFill>
                <a:latin typeface="Consolas" panose="020B0609020204030204" pitchFamily="49" charset="0"/>
                <a:ea typeface="+mn-ea"/>
                <a:cs typeface="+mn-cs"/>
              </a:rPr>
              <a:t> El significado ha evolucionado hasta ser cualquier </a:t>
            </a:r>
            <a:r>
              <a:rPr lang="es-ES" sz="1200" b="1" kern="1200" dirty="0" smtClean="0">
                <a:solidFill>
                  <a:schemeClr val="tx1"/>
                </a:solidFill>
                <a:latin typeface="Consolas" panose="020B0609020204030204" pitchFamily="49" charset="0"/>
                <a:ea typeface="+mn-ea"/>
                <a:cs typeface="+mn-cs"/>
                <a:hlinkClick r:id="rId12" action="ppaction://hlinkfile" tooltip="Computador de programa almacenado"/>
              </a:rPr>
              <a:t>computador de programa almacenado</a:t>
            </a:r>
            <a:r>
              <a:rPr lang="es-ES" sz="1200" b="1" kern="1200" dirty="0" smtClean="0">
                <a:solidFill>
                  <a:schemeClr val="tx1"/>
                </a:solidFill>
                <a:latin typeface="Consolas" panose="020B0609020204030204" pitchFamily="49" charset="0"/>
                <a:ea typeface="+mn-ea"/>
                <a:cs typeface="+mn-cs"/>
              </a:rPr>
              <a:t> en el cual no pueden ocurrir una extracción de instrucción y una operación de datos al mismo tiempo, ya que comparten un </a:t>
            </a:r>
            <a:r>
              <a:rPr lang="es-ES" sz="1200" b="1" kern="1200" dirty="0" smtClean="0">
                <a:solidFill>
                  <a:schemeClr val="tx1"/>
                </a:solidFill>
                <a:latin typeface="Consolas" panose="020B0609020204030204" pitchFamily="49" charset="0"/>
                <a:ea typeface="+mn-ea"/>
                <a:cs typeface="+mn-cs"/>
                <a:hlinkClick r:id="rId13" action="ppaction://hlinkfile" tooltip="Bus (informática)"/>
              </a:rPr>
              <a:t>bus</a:t>
            </a:r>
            <a:r>
              <a:rPr lang="es-ES" sz="1200" b="1" kern="1200" dirty="0" smtClean="0">
                <a:solidFill>
                  <a:schemeClr val="tx1"/>
                </a:solidFill>
                <a:latin typeface="Consolas" panose="020B0609020204030204" pitchFamily="49" charset="0"/>
                <a:ea typeface="+mn-ea"/>
                <a:cs typeface="+mn-cs"/>
              </a:rPr>
              <a:t> en común. Esto se conoce como el </a:t>
            </a:r>
            <a:r>
              <a:rPr lang="es-ES" sz="1200" b="1" kern="1200" dirty="0" smtClean="0">
                <a:solidFill>
                  <a:schemeClr val="tx1"/>
                </a:solidFill>
                <a:latin typeface="Consolas" panose="020B0609020204030204" pitchFamily="49" charset="0"/>
                <a:ea typeface="+mn-ea"/>
                <a:cs typeface="+mn-cs"/>
                <a:hlinkClick r:id="rId14" tooltip="Arquitectura de von Neumann"/>
              </a:rPr>
              <a:t>cuello de botella Von Neumann</a:t>
            </a:r>
            <a:r>
              <a:rPr lang="es-ES" sz="1200" b="1" kern="1200" dirty="0" smtClean="0">
                <a:solidFill>
                  <a:schemeClr val="tx1"/>
                </a:solidFill>
                <a:latin typeface="Consolas" panose="020B0609020204030204" pitchFamily="49" charset="0"/>
                <a:ea typeface="+mn-ea"/>
                <a:cs typeface="+mn-cs"/>
              </a:rPr>
              <a:t> y muchas veces limita el rendimiento del sistema.</a:t>
            </a:r>
            <a:r>
              <a:rPr lang="es-ES" sz="1200" b="1" kern="1200" dirty="0" smtClean="0">
                <a:solidFill>
                  <a:schemeClr val="tx1"/>
                </a:solidFill>
                <a:latin typeface="Consolas" panose="020B0609020204030204" pitchFamily="49" charset="0"/>
                <a:ea typeface="+mn-ea"/>
                <a:cs typeface="+mn-cs"/>
                <a:hlinkClick r:id="rId15" action="ppaction://hlinkfile"/>
              </a:rPr>
              <a:t>[3]</a:t>
            </a:r>
            <a:endParaRPr lang="en-US" sz="1200" b="1" kern="1200" dirty="0">
              <a:solidFill>
                <a:schemeClr val="tx1"/>
              </a:solidFill>
              <a:latin typeface="Consolas" panose="020B0609020204030204" pitchFamily="49" charset="0"/>
              <a:ea typeface="+mn-ea"/>
              <a:cs typeface="+mn-cs"/>
            </a:endParaRPr>
          </a:p>
        </p:txBody>
      </p:sp>
      <p:sp>
        <p:nvSpPr>
          <p:cNvPr id="4" name="Slide Number Placeholder 3"/>
          <p:cNvSpPr>
            <a:spLocks noGrp="1"/>
          </p:cNvSpPr>
          <p:nvPr>
            <p:ph type="sldNum" sz="quarter" idx="10"/>
          </p:nvPr>
        </p:nvSpPr>
        <p:spPr/>
        <p:txBody>
          <a:bodyPr/>
          <a:lstStyle/>
          <a:p>
            <a:fld id="{21C0CB77-90B4-4FBD-A324-52969D2426C0}" type="slidenum">
              <a:rPr lang="es-ES_tradnl" smtClean="0"/>
              <a:t>36</a:t>
            </a:fld>
            <a:endParaRPr lang="es-ES_tradnl"/>
          </a:p>
        </p:txBody>
      </p:sp>
    </p:spTree>
    <p:extLst>
      <p:ext uri="{BB962C8B-B14F-4D97-AF65-F5344CB8AC3E}">
        <p14:creationId xmlns:p14="http://schemas.microsoft.com/office/powerpoint/2010/main" val="666753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smtClean="0">
                <a:solidFill>
                  <a:schemeClr val="tx1"/>
                </a:solidFill>
                <a:latin typeface="Consolas" panose="020B0609020204030204" pitchFamily="49" charset="0"/>
                <a:ea typeface="+mn-ea"/>
                <a:cs typeface="+mn-cs"/>
              </a:rPr>
              <a:t>Equipo</a:t>
            </a:r>
            <a:r>
              <a:rPr lang="en-US" sz="1200" b="1" kern="1200" dirty="0" smtClean="0">
                <a:solidFill>
                  <a:schemeClr val="tx1"/>
                </a:solidFill>
                <a:latin typeface="Consolas" panose="020B0609020204030204" pitchFamily="49" charset="0"/>
                <a:ea typeface="+mn-ea"/>
                <a:cs typeface="+mn-cs"/>
              </a:rPr>
              <a:t> de Google </a:t>
            </a:r>
            <a:r>
              <a:rPr lang="en-US" sz="1200" b="1" kern="1200" dirty="0" err="1" smtClean="0">
                <a:solidFill>
                  <a:schemeClr val="tx1"/>
                </a:solidFill>
                <a:latin typeface="Consolas" panose="020B0609020204030204" pitchFamily="49" charset="0"/>
                <a:ea typeface="+mn-ea"/>
                <a:cs typeface="+mn-cs"/>
              </a:rPr>
              <a:t>lidereado</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por</a:t>
            </a:r>
            <a:r>
              <a:rPr lang="en-US" sz="1200" b="1" kern="1200" dirty="0" smtClean="0">
                <a:solidFill>
                  <a:schemeClr val="tx1"/>
                </a:solidFill>
                <a:latin typeface="Consolas" panose="020B0609020204030204" pitchFamily="49" charset="0"/>
                <a:ea typeface="+mn-ea"/>
                <a:cs typeface="+mn-cs"/>
              </a:rPr>
              <a:t> Ken Thompson (</a:t>
            </a:r>
            <a:r>
              <a:rPr lang="en-US" sz="1200" b="1" kern="1200" dirty="0" err="1" smtClean="0">
                <a:solidFill>
                  <a:schemeClr val="tx1"/>
                </a:solidFill>
                <a:latin typeface="Consolas" panose="020B0609020204030204" pitchFamily="49" charset="0"/>
                <a:ea typeface="+mn-ea"/>
                <a:cs typeface="+mn-cs"/>
              </a:rPr>
              <a:t>creador</a:t>
            </a:r>
            <a:r>
              <a:rPr lang="en-US" sz="1200" b="1" kern="1200" dirty="0" smtClean="0">
                <a:solidFill>
                  <a:schemeClr val="tx1"/>
                </a:solidFill>
                <a:latin typeface="Consolas" panose="020B0609020204030204" pitchFamily="49" charset="0"/>
                <a:ea typeface="+mn-ea"/>
                <a:cs typeface="+mn-cs"/>
              </a:rPr>
              <a:t> de UNIX y </a:t>
            </a:r>
            <a:r>
              <a:rPr lang="en-US" sz="1200" b="1" kern="1200" dirty="0" err="1" smtClean="0">
                <a:solidFill>
                  <a:schemeClr val="tx1"/>
                </a:solidFill>
                <a:latin typeface="Consolas" panose="020B0609020204030204" pitchFamily="49" charset="0"/>
                <a:ea typeface="+mn-ea"/>
                <a:cs typeface="+mn-cs"/>
              </a:rPr>
              <a:t>uno</a:t>
            </a:r>
            <a:r>
              <a:rPr lang="en-US" sz="1200" b="1" kern="1200" baseline="0" dirty="0" smtClean="0">
                <a:solidFill>
                  <a:schemeClr val="tx1"/>
                </a:solidFill>
                <a:latin typeface="Consolas" panose="020B0609020204030204" pitchFamily="49" charset="0"/>
                <a:ea typeface="+mn-ea"/>
                <a:cs typeface="+mn-cs"/>
              </a:rPr>
              <a:t> de </a:t>
            </a:r>
            <a:r>
              <a:rPr lang="en-US" sz="1200" b="1" kern="1200" baseline="0" dirty="0" err="1" smtClean="0">
                <a:solidFill>
                  <a:schemeClr val="tx1"/>
                </a:solidFill>
                <a:latin typeface="Consolas" panose="020B0609020204030204" pitchFamily="49" charset="0"/>
                <a:ea typeface="+mn-ea"/>
                <a:cs typeface="+mn-cs"/>
              </a:rPr>
              <a:t>los</a:t>
            </a:r>
            <a:r>
              <a:rPr lang="en-US" sz="1200" b="1" kern="1200" baseline="0" dirty="0" smtClean="0">
                <a:solidFill>
                  <a:schemeClr val="tx1"/>
                </a:solidFill>
                <a:latin typeface="Consolas" panose="020B0609020204030204" pitchFamily="49" charset="0"/>
                <a:ea typeface="+mn-ea"/>
                <a:cs typeface="+mn-cs"/>
              </a:rPr>
              <a:t> </a:t>
            </a:r>
            <a:r>
              <a:rPr lang="en-US" sz="1200" b="1" kern="1200" baseline="0" dirty="0" err="1" smtClean="0">
                <a:solidFill>
                  <a:schemeClr val="tx1"/>
                </a:solidFill>
                <a:latin typeface="Consolas" panose="020B0609020204030204" pitchFamily="49" charset="0"/>
                <a:ea typeface="+mn-ea"/>
                <a:cs typeface="+mn-cs"/>
              </a:rPr>
              <a:t>pioneros</a:t>
            </a:r>
            <a:r>
              <a:rPr lang="en-US" sz="1200" b="1" kern="1200" baseline="0" dirty="0" smtClean="0">
                <a:solidFill>
                  <a:schemeClr val="tx1"/>
                </a:solidFill>
                <a:latin typeface="Consolas" panose="020B0609020204030204" pitchFamily="49" charset="0"/>
                <a:ea typeface="+mn-ea"/>
                <a:cs typeface="+mn-cs"/>
              </a:rPr>
              <a:t> de la CC) </a:t>
            </a:r>
            <a:r>
              <a:rPr lang="en-US" sz="1200" b="1" kern="1200" baseline="0" dirty="0" err="1" smtClean="0">
                <a:solidFill>
                  <a:schemeClr val="tx1"/>
                </a:solidFill>
                <a:latin typeface="Consolas" panose="020B0609020204030204" pitchFamily="49" charset="0"/>
                <a:ea typeface="+mn-ea"/>
                <a:cs typeface="+mn-cs"/>
              </a:rPr>
              <a:t>Premio</a:t>
            </a:r>
            <a:r>
              <a:rPr lang="en-US" sz="1200" b="1" kern="1200" baseline="0" dirty="0" smtClean="0">
                <a:solidFill>
                  <a:schemeClr val="tx1"/>
                </a:solidFill>
                <a:latin typeface="Consolas" panose="020B0609020204030204" pitchFamily="49" charset="0"/>
                <a:ea typeface="+mn-ea"/>
                <a:cs typeface="+mn-cs"/>
              </a:rPr>
              <a:t> Turing 1983</a:t>
            </a:r>
          </a:p>
          <a:p>
            <a:endParaRPr lang="en-US" sz="1200" b="1" kern="1200" baseline="0" dirty="0" smtClean="0">
              <a:solidFill>
                <a:schemeClr val="tx1"/>
              </a:solidFill>
              <a:latin typeface="Consolas" panose="020B0609020204030204" pitchFamily="49" charset="0"/>
              <a:ea typeface="+mn-ea"/>
              <a:cs typeface="+mn-cs"/>
            </a:endParaRPr>
          </a:p>
          <a:p>
            <a:r>
              <a:rPr lang="en-US" sz="1200" b="1" kern="1200" baseline="0" dirty="0" err="1" smtClean="0">
                <a:solidFill>
                  <a:schemeClr val="tx1"/>
                </a:solidFill>
                <a:latin typeface="Consolas" panose="020B0609020204030204" pitchFamily="49" charset="0"/>
                <a:ea typeface="+mn-ea"/>
                <a:cs typeface="+mn-cs"/>
              </a:rPr>
              <a:t>Lenguaje</a:t>
            </a:r>
            <a:r>
              <a:rPr lang="en-US" sz="1200" b="1" kern="1200" baseline="0" dirty="0" smtClean="0">
                <a:solidFill>
                  <a:schemeClr val="tx1"/>
                </a:solidFill>
                <a:latin typeface="Consolas" panose="020B0609020204030204" pitchFamily="49" charset="0"/>
                <a:ea typeface="+mn-ea"/>
                <a:cs typeface="+mn-cs"/>
              </a:rPr>
              <a:t> </a:t>
            </a:r>
            <a:r>
              <a:rPr lang="en-US" sz="1200" b="1" kern="1200" baseline="0" dirty="0" err="1" smtClean="0">
                <a:solidFill>
                  <a:schemeClr val="tx1"/>
                </a:solidFill>
                <a:latin typeface="Consolas" panose="020B0609020204030204" pitchFamily="49" charset="0"/>
                <a:ea typeface="+mn-ea"/>
                <a:cs typeface="+mn-cs"/>
              </a:rPr>
              <a:t>utlizado</a:t>
            </a:r>
            <a:r>
              <a:rPr lang="en-US" sz="1200" b="1" kern="1200" baseline="0" dirty="0" smtClean="0">
                <a:solidFill>
                  <a:schemeClr val="tx1"/>
                </a:solidFill>
                <a:latin typeface="Consolas" panose="020B0609020204030204" pitchFamily="49" charset="0"/>
                <a:ea typeface="+mn-ea"/>
                <a:cs typeface="+mn-cs"/>
              </a:rPr>
              <a:t> </a:t>
            </a:r>
            <a:r>
              <a:rPr lang="en-US" sz="1200" b="1" kern="1200" baseline="0" dirty="0" err="1" smtClean="0">
                <a:solidFill>
                  <a:schemeClr val="tx1"/>
                </a:solidFill>
                <a:latin typeface="Consolas" panose="020B0609020204030204" pitchFamily="49" charset="0"/>
                <a:ea typeface="+mn-ea"/>
                <a:cs typeface="+mn-cs"/>
              </a:rPr>
              <a:t>en</a:t>
            </a:r>
            <a:r>
              <a:rPr lang="en-US" sz="1200" b="1" kern="1200" baseline="0" dirty="0" smtClean="0">
                <a:solidFill>
                  <a:schemeClr val="tx1"/>
                </a:solidFill>
                <a:latin typeface="Consolas" panose="020B0609020204030204" pitchFamily="49" charset="0"/>
                <a:ea typeface="+mn-ea"/>
                <a:cs typeface="+mn-cs"/>
              </a:rPr>
              <a:t> la </a:t>
            </a:r>
            <a:r>
              <a:rPr lang="en-US" sz="1200" b="1" kern="1200" baseline="0" dirty="0" err="1" smtClean="0">
                <a:solidFill>
                  <a:schemeClr val="tx1"/>
                </a:solidFill>
                <a:latin typeface="Consolas" panose="020B0609020204030204" pitchFamily="49" charset="0"/>
                <a:ea typeface="+mn-ea"/>
                <a:cs typeface="+mn-cs"/>
              </a:rPr>
              <a:t>implementación</a:t>
            </a:r>
            <a:r>
              <a:rPr lang="en-US" sz="1200" b="1" kern="1200" baseline="0" dirty="0" smtClean="0">
                <a:solidFill>
                  <a:schemeClr val="tx1"/>
                </a:solidFill>
                <a:latin typeface="Consolas" panose="020B0609020204030204" pitchFamily="49" charset="0"/>
                <a:ea typeface="+mn-ea"/>
                <a:cs typeface="+mn-cs"/>
              </a:rPr>
              <a:t> de UBER </a:t>
            </a:r>
            <a:r>
              <a:rPr lang="en-US" sz="1200" b="1" kern="1200" baseline="0" smtClean="0">
                <a:solidFill>
                  <a:schemeClr val="tx1"/>
                </a:solidFill>
                <a:latin typeface="Consolas" panose="020B0609020204030204" pitchFamily="49" charset="0"/>
                <a:ea typeface="+mn-ea"/>
                <a:cs typeface="+mn-cs"/>
              </a:rPr>
              <a:t>y Dropbox</a:t>
            </a:r>
            <a:endParaRPr lang="en-US" sz="1200" b="1" kern="1200" baseline="0" dirty="0" smtClean="0">
              <a:solidFill>
                <a:schemeClr val="tx1"/>
              </a:solidFill>
              <a:latin typeface="Consolas" panose="020B0609020204030204" pitchFamily="49" charset="0"/>
              <a:ea typeface="+mn-ea"/>
              <a:cs typeface="+mn-cs"/>
            </a:endParaRPr>
          </a:p>
          <a:p>
            <a:endParaRPr lang="en-US" sz="1200" b="1" kern="1200" baseline="0" dirty="0" smtClean="0">
              <a:solidFill>
                <a:schemeClr val="tx1"/>
              </a:solidFill>
              <a:latin typeface="Consolas" panose="020B0609020204030204" pitchFamily="49" charset="0"/>
              <a:ea typeface="+mn-ea"/>
              <a:cs typeface="+mn-cs"/>
            </a:endParaRPr>
          </a:p>
          <a:p>
            <a:r>
              <a:rPr lang="en-US" sz="1200" b="1" kern="1200" dirty="0" err="1" smtClean="0">
                <a:solidFill>
                  <a:schemeClr val="tx1"/>
                </a:solidFill>
                <a:latin typeface="Consolas" panose="020B0609020204030204" pitchFamily="49" charset="0"/>
                <a:ea typeface="+mn-ea"/>
                <a:cs typeface="+mn-cs"/>
              </a:rPr>
              <a:t>Utilizado</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como</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lenguaje</a:t>
            </a:r>
            <a:r>
              <a:rPr lang="en-US" sz="1200" b="1" kern="1200" dirty="0" smtClean="0">
                <a:solidFill>
                  <a:schemeClr val="tx1"/>
                </a:solidFill>
                <a:latin typeface="Consolas" panose="020B0609020204030204" pitchFamily="49" charset="0"/>
                <a:ea typeface="+mn-ea"/>
                <a:cs typeface="+mn-cs"/>
              </a:rPr>
              <a:t> de </a:t>
            </a:r>
            <a:r>
              <a:rPr lang="en-US" sz="1200" b="1" kern="1200" dirty="0" err="1" smtClean="0">
                <a:solidFill>
                  <a:schemeClr val="tx1"/>
                </a:solidFill>
                <a:latin typeface="Consolas" panose="020B0609020204030204" pitchFamily="49" charset="0"/>
                <a:ea typeface="+mn-ea"/>
                <a:cs typeface="+mn-cs"/>
              </a:rPr>
              <a:t>programación</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por</a:t>
            </a:r>
            <a:r>
              <a:rPr lang="en-US" sz="1200" b="1" kern="1200" dirty="0" smtClean="0">
                <a:solidFill>
                  <a:schemeClr val="tx1"/>
                </a:solidFill>
                <a:latin typeface="Consolas" panose="020B0609020204030204" pitchFamily="49" charset="0"/>
                <a:ea typeface="+mn-ea"/>
                <a:cs typeface="+mn-cs"/>
              </a:rPr>
              <a:t> la </a:t>
            </a:r>
            <a:r>
              <a:rPr lang="en-US" sz="1200" b="1" kern="1200" dirty="0" err="1" smtClean="0">
                <a:solidFill>
                  <a:schemeClr val="tx1"/>
                </a:solidFill>
                <a:latin typeface="Consolas" panose="020B0609020204030204" pitchFamily="49" charset="0"/>
                <a:ea typeface="+mn-ea"/>
                <a:cs typeface="+mn-cs"/>
              </a:rPr>
              <a:t>plataforma</a:t>
            </a:r>
            <a:r>
              <a:rPr lang="en-US" sz="1200" b="1" kern="1200" dirty="0" smtClean="0">
                <a:solidFill>
                  <a:schemeClr val="tx1"/>
                </a:solidFill>
                <a:latin typeface="Consolas" panose="020B0609020204030204" pitchFamily="49" charset="0"/>
                <a:ea typeface="+mn-ea"/>
                <a:cs typeface="+mn-cs"/>
              </a:rPr>
              <a:t> de blockchain </a:t>
            </a:r>
            <a:r>
              <a:rPr lang="en-US" sz="1200" b="1" kern="1200" dirty="0" err="1" smtClean="0">
                <a:solidFill>
                  <a:schemeClr val="tx1"/>
                </a:solidFill>
                <a:latin typeface="Consolas" panose="020B0609020204030204" pitchFamily="49" charset="0"/>
                <a:ea typeface="+mn-ea"/>
                <a:cs typeface="+mn-cs"/>
              </a:rPr>
              <a:t>Hyperledger</a:t>
            </a:r>
            <a:r>
              <a:rPr lang="en-US" sz="1200" b="1" kern="1200" dirty="0" smtClean="0">
                <a:solidFill>
                  <a:schemeClr val="tx1"/>
                </a:solidFill>
                <a:latin typeface="Consolas" panose="020B0609020204030204" pitchFamily="49" charset="0"/>
                <a:ea typeface="+mn-ea"/>
                <a:cs typeface="+mn-cs"/>
              </a:rPr>
              <a:t> Fabric. El </a:t>
            </a:r>
            <a:r>
              <a:rPr lang="en-US" sz="1200" b="1" kern="1200" dirty="0" err="1" smtClean="0">
                <a:solidFill>
                  <a:schemeClr val="tx1"/>
                </a:solidFill>
                <a:latin typeface="Consolas" panose="020B0609020204030204" pitchFamily="49" charset="0"/>
                <a:ea typeface="+mn-ea"/>
                <a:cs typeface="+mn-cs"/>
              </a:rPr>
              <a:t>grupo</a:t>
            </a:r>
            <a:r>
              <a:rPr lang="en-US" sz="1200" b="1" kern="1200" dirty="0" smtClean="0">
                <a:solidFill>
                  <a:schemeClr val="tx1"/>
                </a:solidFill>
                <a:latin typeface="Consolas" panose="020B0609020204030204" pitchFamily="49" charset="0"/>
                <a:ea typeface="+mn-ea"/>
                <a:cs typeface="+mn-cs"/>
              </a:rPr>
              <a:t> del </a:t>
            </a:r>
            <a:r>
              <a:rPr lang="en-US" sz="1200" b="1" kern="1200" dirty="0" err="1" smtClean="0">
                <a:solidFill>
                  <a:schemeClr val="tx1"/>
                </a:solidFill>
                <a:latin typeface="Consolas" panose="020B0609020204030204" pitchFamily="49" charset="0"/>
                <a:ea typeface="+mn-ea"/>
                <a:cs typeface="+mn-cs"/>
              </a:rPr>
              <a:t>Instituto</a:t>
            </a:r>
            <a:r>
              <a:rPr lang="en-US" sz="1200" b="1" kern="1200" dirty="0" smtClean="0">
                <a:solidFill>
                  <a:schemeClr val="tx1"/>
                </a:solidFill>
                <a:latin typeface="Consolas" panose="020B0609020204030204" pitchFamily="49" charset="0"/>
                <a:ea typeface="+mn-ea"/>
                <a:cs typeface="+mn-cs"/>
              </a:rPr>
              <a:t> de </a:t>
            </a:r>
            <a:r>
              <a:rPr lang="en-US" sz="1200" b="1" kern="1200" dirty="0" err="1" smtClean="0">
                <a:solidFill>
                  <a:schemeClr val="tx1"/>
                </a:solidFill>
                <a:latin typeface="Consolas" panose="020B0609020204030204" pitchFamily="49" charset="0"/>
                <a:ea typeface="+mn-ea"/>
                <a:cs typeface="+mn-cs"/>
              </a:rPr>
              <a:t>Criptografía</a:t>
            </a:r>
            <a:r>
              <a:rPr lang="en-US" sz="1200" b="1" kern="1200" dirty="0" smtClean="0">
                <a:solidFill>
                  <a:schemeClr val="tx1"/>
                </a:solidFill>
                <a:latin typeface="Consolas" panose="020B0609020204030204" pitchFamily="49" charset="0"/>
                <a:ea typeface="+mn-ea"/>
                <a:cs typeface="+mn-cs"/>
              </a:rPr>
              <a:t> de MATCOM </a:t>
            </a:r>
            <a:r>
              <a:rPr lang="en-US" sz="1200" b="1" kern="1200" dirty="0" err="1" smtClean="0">
                <a:solidFill>
                  <a:schemeClr val="tx1"/>
                </a:solidFill>
                <a:latin typeface="Consolas" panose="020B0609020204030204" pitchFamily="49" charset="0"/>
                <a:ea typeface="+mn-ea"/>
                <a:cs typeface="+mn-cs"/>
              </a:rPr>
              <a:t>desarolla</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proyectos</a:t>
            </a:r>
            <a:r>
              <a:rPr lang="en-US" sz="1200" b="1" kern="1200" dirty="0" smtClean="0">
                <a:solidFill>
                  <a:schemeClr val="tx1"/>
                </a:solidFill>
                <a:latin typeface="Consolas" panose="020B0609020204030204" pitchFamily="49" charset="0"/>
                <a:ea typeface="+mn-ea"/>
                <a:cs typeface="+mn-cs"/>
              </a:rPr>
              <a:t> con </a:t>
            </a:r>
            <a:r>
              <a:rPr lang="en-US" sz="1200" b="1" kern="1200" dirty="0" err="1" smtClean="0">
                <a:solidFill>
                  <a:schemeClr val="tx1"/>
                </a:solidFill>
                <a:latin typeface="Consolas" panose="020B0609020204030204" pitchFamily="49" charset="0"/>
                <a:ea typeface="+mn-ea"/>
                <a:cs typeface="+mn-cs"/>
              </a:rPr>
              <a:t>este</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lenguaje</a:t>
            </a:r>
            <a:endParaRPr lang="en-US" sz="1200" b="1" kern="1200" dirty="0">
              <a:solidFill>
                <a:schemeClr val="tx1"/>
              </a:solidFill>
              <a:latin typeface="Consolas" panose="020B0609020204030204" pitchFamily="49" charset="0"/>
              <a:ea typeface="+mn-ea"/>
              <a:cs typeface="+mn-cs"/>
            </a:endParaRP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FBED1A1-70B8-45CE-A0BE-1A94BFD34D4E}" type="slidenum">
              <a:rPr lang="en-US" smtClean="0"/>
              <a:t>37</a:t>
            </a:fld>
            <a:endParaRPr lang="en-US"/>
          </a:p>
        </p:txBody>
      </p:sp>
    </p:spTree>
    <p:extLst>
      <p:ext uri="{BB962C8B-B14F-4D97-AF65-F5344CB8AC3E}">
        <p14:creationId xmlns:p14="http://schemas.microsoft.com/office/powerpoint/2010/main" val="8440328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latin typeface="Consolas" panose="020B0609020204030204" pitchFamily="49" charset="0"/>
              <a:ea typeface="+mn-ea"/>
              <a:cs typeface="+mn-cs"/>
            </a:endParaRP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FBED1A1-70B8-45CE-A0BE-1A94BFD34D4E}" type="slidenum">
              <a:rPr lang="en-US" smtClean="0"/>
              <a:t>39</a:t>
            </a:fld>
            <a:endParaRPr lang="en-US"/>
          </a:p>
        </p:txBody>
      </p:sp>
    </p:spTree>
    <p:extLst>
      <p:ext uri="{BB962C8B-B14F-4D97-AF65-F5344CB8AC3E}">
        <p14:creationId xmlns:p14="http://schemas.microsoft.com/office/powerpoint/2010/main" val="299020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smtClean="0">
                <a:solidFill>
                  <a:schemeClr val="tx1"/>
                </a:solidFill>
                <a:latin typeface="Consolas" panose="020B0609020204030204" pitchFamily="49" charset="0"/>
                <a:ea typeface="+mn-ea"/>
                <a:cs typeface="+mn-cs"/>
              </a:rPr>
              <a:t>Visite</a:t>
            </a:r>
            <a:r>
              <a:rPr lang="en-US" sz="1200" b="1" kern="1200" dirty="0" smtClean="0">
                <a:solidFill>
                  <a:schemeClr val="tx1"/>
                </a:solidFill>
                <a:latin typeface="Consolas" panose="020B0609020204030204" pitchFamily="49" charset="0"/>
                <a:ea typeface="+mn-ea"/>
                <a:cs typeface="+mn-cs"/>
              </a:rPr>
              <a:t> </a:t>
            </a:r>
            <a:r>
              <a:rPr lang="en-US" sz="1200" b="1" kern="1200" dirty="0" err="1" smtClean="0">
                <a:solidFill>
                  <a:schemeClr val="tx1"/>
                </a:solidFill>
                <a:latin typeface="Consolas" panose="020B0609020204030204" pitchFamily="49" charset="0"/>
                <a:ea typeface="+mn-ea"/>
                <a:cs typeface="+mn-cs"/>
              </a:rPr>
              <a:t>si</a:t>
            </a:r>
            <a:r>
              <a:rPr lang="en-US" sz="1200" b="1" kern="1200" dirty="0" smtClean="0">
                <a:solidFill>
                  <a:schemeClr val="tx1"/>
                </a:solidFill>
                <a:latin typeface="Consolas" panose="020B0609020204030204" pitchFamily="49" charset="0"/>
                <a:ea typeface="+mn-ea"/>
                <a:cs typeface="+mn-cs"/>
              </a:rPr>
              <a:t> le es </a:t>
            </a:r>
            <a:r>
              <a:rPr lang="en-US" sz="1200" b="1" kern="1200" dirty="0" err="1" smtClean="0">
                <a:solidFill>
                  <a:schemeClr val="tx1"/>
                </a:solidFill>
                <a:latin typeface="Consolas" panose="020B0609020204030204" pitchFamily="49" charset="0"/>
                <a:ea typeface="+mn-ea"/>
                <a:cs typeface="+mn-cs"/>
              </a:rPr>
              <a:t>posible</a:t>
            </a:r>
            <a:r>
              <a:rPr lang="en-US" sz="1200" b="1" kern="1200" dirty="0" smtClean="0">
                <a:solidFill>
                  <a:schemeClr val="tx1"/>
                </a:solidFill>
                <a:latin typeface="Consolas" panose="020B0609020204030204" pitchFamily="49" charset="0"/>
                <a:ea typeface="+mn-ea"/>
                <a:cs typeface="+mn-cs"/>
              </a:rPr>
              <a:t> la </a:t>
            </a:r>
            <a:r>
              <a:rPr lang="en-US" sz="1200" b="1" kern="1200" dirty="0" err="1" smtClean="0">
                <a:solidFill>
                  <a:schemeClr val="tx1"/>
                </a:solidFill>
                <a:latin typeface="Consolas" panose="020B0609020204030204" pitchFamily="49" charset="0"/>
                <a:ea typeface="+mn-ea"/>
                <a:cs typeface="+mn-cs"/>
              </a:rPr>
              <a:t>página</a:t>
            </a:r>
            <a:r>
              <a:rPr lang="en-US" sz="1200" b="1" kern="1200" dirty="0" smtClean="0">
                <a:solidFill>
                  <a:schemeClr val="tx1"/>
                </a:solidFill>
                <a:latin typeface="Consolas" panose="020B0609020204030204" pitchFamily="49" charset="0"/>
                <a:ea typeface="+mn-ea"/>
                <a:cs typeface="+mn-cs"/>
              </a:rPr>
              <a:t> https://pypl.github.io/PYPL.html</a:t>
            </a:r>
            <a:endParaRPr lang="en-US" sz="1200" b="1" kern="1200" dirty="0">
              <a:solidFill>
                <a:schemeClr val="tx1"/>
              </a:solidFill>
              <a:latin typeface="Consolas" panose="020B0609020204030204" pitchFamily="49" charset="0"/>
              <a:ea typeface="+mn-ea"/>
              <a:cs typeface="+mn-cs"/>
            </a:endParaRP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FBED1A1-70B8-45CE-A0BE-1A94BFD34D4E}" type="slidenum">
              <a:rPr lang="en-US" smtClean="0"/>
              <a:t>8</a:t>
            </a:fld>
            <a:endParaRPr lang="en-US"/>
          </a:p>
        </p:txBody>
      </p:sp>
    </p:spTree>
    <p:extLst>
      <p:ext uri="{BB962C8B-B14F-4D97-AF65-F5344CB8AC3E}">
        <p14:creationId xmlns:p14="http://schemas.microsoft.com/office/powerpoint/2010/main" val="2903981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que</a:t>
            </a:r>
            <a:r>
              <a:rPr lang="en-US" baseline="0" dirty="0" smtClean="0"/>
              <a:t> el </a:t>
            </a:r>
            <a:r>
              <a:rPr lang="en-US" baseline="0" dirty="0" err="1" smtClean="0"/>
              <a:t>cuarteto</a:t>
            </a:r>
            <a:r>
              <a:rPr lang="en-US" baseline="0" dirty="0" smtClean="0"/>
              <a:t> Python, Java, C-C++, C# se </a:t>
            </a:r>
            <a:r>
              <a:rPr lang="en-US" baseline="0" dirty="0" err="1" smtClean="0"/>
              <a:t>mantiene</a:t>
            </a:r>
            <a:r>
              <a:rPr lang="en-US" baseline="0" dirty="0" smtClean="0"/>
              <a:t> </a:t>
            </a:r>
            <a:r>
              <a:rPr lang="en-US" baseline="0" dirty="0" err="1" smtClean="0"/>
              <a:t>en</a:t>
            </a:r>
            <a:r>
              <a:rPr lang="en-US" baseline="0" dirty="0" smtClean="0"/>
              <a:t> </a:t>
            </a:r>
            <a:r>
              <a:rPr lang="en-US" baseline="0" dirty="0" err="1" smtClean="0"/>
              <a:t>los</a:t>
            </a:r>
            <a:r>
              <a:rPr lang="en-US" baseline="0" dirty="0" smtClean="0"/>
              <a:t> </a:t>
            </a:r>
            <a:r>
              <a:rPr lang="en-US" baseline="0" dirty="0" err="1" smtClean="0"/>
              <a:t>mismos</a:t>
            </a:r>
            <a:r>
              <a:rPr lang="en-US" baseline="0" dirty="0" smtClean="0"/>
              <a:t> 5 </a:t>
            </a:r>
            <a:r>
              <a:rPr lang="en-US" baseline="0" dirty="0" err="1" smtClean="0"/>
              <a:t>primeros</a:t>
            </a:r>
            <a:r>
              <a:rPr lang="en-US" baseline="0" dirty="0" smtClean="0"/>
              <a:t> </a:t>
            </a:r>
            <a:r>
              <a:rPr lang="en-US" baseline="0" dirty="0" err="1" smtClean="0"/>
              <a:t>puestos</a:t>
            </a:r>
            <a:r>
              <a:rPr lang="en-US" baseline="0" dirty="0" smtClean="0"/>
              <a:t> al </a:t>
            </a:r>
            <a:r>
              <a:rPr lang="en-US" baseline="0" dirty="0" err="1" smtClean="0"/>
              <a:t>igual</a:t>
            </a:r>
            <a:r>
              <a:rPr lang="en-US" baseline="0" dirty="0" smtClean="0"/>
              <a:t> que </a:t>
            </a:r>
            <a:r>
              <a:rPr lang="en-US" baseline="0" dirty="0" err="1" smtClean="0"/>
              <a:t>en</a:t>
            </a:r>
            <a:r>
              <a:rPr lang="en-US" baseline="0" dirty="0" smtClean="0"/>
              <a:t> el ranking de PYPL</a:t>
            </a:r>
            <a:endParaRPr lang="en-US" dirty="0"/>
          </a:p>
        </p:txBody>
      </p:sp>
      <p:sp>
        <p:nvSpPr>
          <p:cNvPr id="4" name="Slide Number Placeholder 3"/>
          <p:cNvSpPr>
            <a:spLocks noGrp="1"/>
          </p:cNvSpPr>
          <p:nvPr>
            <p:ph type="sldNum" sz="quarter" idx="10"/>
          </p:nvPr>
        </p:nvSpPr>
        <p:spPr/>
        <p:txBody>
          <a:bodyPr/>
          <a:lstStyle/>
          <a:p>
            <a:fld id="{5947DECE-3EC5-4D60-942F-21FCB96CBFDD}" type="slidenum">
              <a:rPr lang="en-US" smtClean="0"/>
              <a:t>10</a:t>
            </a:fld>
            <a:endParaRPr lang="en-US"/>
          </a:p>
        </p:txBody>
      </p:sp>
    </p:spTree>
    <p:extLst>
      <p:ext uri="{BB962C8B-B14F-4D97-AF65-F5344CB8AC3E}">
        <p14:creationId xmlns:p14="http://schemas.microsoft.com/office/powerpoint/2010/main" val="1545542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latin typeface="Consolas" panose="020B0609020204030204" pitchFamily="49" charset="0"/>
                <a:ea typeface="+mn-ea"/>
                <a:cs typeface="+mn-cs"/>
              </a:rPr>
              <a:t>The TIOBE Programming Community index is an indicator of the popularity of programming languages. The index is updated once a month. The ratings are based on the number of skilled engineers world-wide, courses and third party vendors. Popular search engines such as Google, Bing, Yahoo!, Wikipedia, Amazon, YouTube and Baidu are used to calculate the ratings. It is important to note that the TIOBE index is not about the best programming language or the language in which most lines of code have been written.</a:t>
            </a:r>
          </a:p>
          <a:p>
            <a:r>
              <a:rPr lang="en-US" sz="1200" b="0" kern="1200" dirty="0" smtClean="0">
                <a:solidFill>
                  <a:schemeClr val="tx1"/>
                </a:solidFill>
                <a:latin typeface="Consolas" panose="020B0609020204030204" pitchFamily="49" charset="0"/>
                <a:ea typeface="+mn-ea"/>
                <a:cs typeface="+mn-cs"/>
              </a:rPr>
              <a:t>The index can be used to check whether your programming skills are still up to date or to make a strategic decision about what programming language should be adopted when starting to build a new software system</a:t>
            </a:r>
          </a:p>
          <a:p>
            <a:endParaRPr lang="en-US" sz="1200" b="1" kern="1200" dirty="0">
              <a:solidFill>
                <a:schemeClr val="tx1"/>
              </a:solidFill>
              <a:latin typeface="Consolas" panose="020B0609020204030204" pitchFamily="49" charset="0"/>
              <a:ea typeface="+mn-ea"/>
              <a:cs typeface="+mn-cs"/>
            </a:endParaRP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FBED1A1-70B8-45CE-A0BE-1A94BFD34D4E}" type="slidenum">
              <a:rPr lang="en-US" smtClean="0"/>
              <a:t>11</a:t>
            </a:fld>
            <a:endParaRPr lang="en-US"/>
          </a:p>
        </p:txBody>
      </p:sp>
    </p:spTree>
    <p:extLst>
      <p:ext uri="{BB962C8B-B14F-4D97-AF65-F5344CB8AC3E}">
        <p14:creationId xmlns:p14="http://schemas.microsoft.com/office/powerpoint/2010/main" val="708015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Overview</a:t>
            </a:r>
          </a:p>
          <a:p>
            <a:r>
              <a:rPr lang="en-US" sz="1200" b="0" i="0" kern="1200" dirty="0" smtClean="0">
                <a:solidFill>
                  <a:schemeClr val="tx1"/>
                </a:solidFill>
                <a:effectLst/>
                <a:latin typeface="+mn-lt"/>
                <a:ea typeface="+mn-ea"/>
                <a:cs typeface="+mn-cs"/>
              </a:rPr>
              <a:t>The questions we ask in our annual survey will help us improve the Stack Overflow community and the platform that serves them.</a:t>
            </a:r>
            <a:endParaRPr lang="en-US" sz="1200" b="0" kern="1200" dirty="0" smtClean="0">
              <a:solidFill>
                <a:schemeClr val="tx1"/>
              </a:solidFill>
              <a:latin typeface="Consolas" panose="020B0609020204030204" pitchFamily="49" charset="0"/>
              <a:ea typeface="+mn-ea"/>
              <a:cs typeface="+mn-cs"/>
            </a:endParaRPr>
          </a:p>
          <a:p>
            <a:r>
              <a:rPr lang="en-US" sz="1200" b="0" kern="1200" dirty="0" smtClean="0">
                <a:solidFill>
                  <a:schemeClr val="tx1"/>
                </a:solidFill>
                <a:latin typeface="Consolas" panose="020B0609020204030204" pitchFamily="49" charset="0"/>
                <a:ea typeface="+mn-ea"/>
                <a:cs typeface="+mn-cs"/>
              </a:rPr>
              <a:t>This year, for example, we observed a significant evolution in the way developers educate themselves. For the rising cohort of coders under the age of 18, online resources like videos and blogs are more popular than books and school combined, a statistic that doesn’t hold for any of our other age cohorts. Overall, the profession is full of new joiners, with more than 50% indicating they have been coding for less than a decade, and more than 35% having less than five years in the trade.</a:t>
            </a:r>
          </a:p>
          <a:p>
            <a:r>
              <a:rPr lang="en-US" sz="1200" b="0" kern="1200" dirty="0" smtClean="0">
                <a:solidFill>
                  <a:schemeClr val="tx1"/>
                </a:solidFill>
                <a:latin typeface="Consolas" panose="020B0609020204030204" pitchFamily="49" charset="0"/>
                <a:ea typeface="+mn-ea"/>
                <a:cs typeface="+mn-cs"/>
              </a:rPr>
              <a:t>The challenge and opportunity for us is to continue expanding and improving our ability to help all developers and to make them feel welcome in our community.</a:t>
            </a:r>
          </a:p>
          <a:p>
            <a:r>
              <a:rPr lang="en-US" sz="1200" b="0" kern="1200" dirty="0" smtClean="0">
                <a:solidFill>
                  <a:schemeClr val="tx1"/>
                </a:solidFill>
                <a:latin typeface="Consolas" panose="020B0609020204030204" pitchFamily="49" charset="0"/>
                <a:ea typeface="+mn-ea"/>
                <a:cs typeface="+mn-cs"/>
              </a:rPr>
              <a:t>Read on for more great insights about the attitudes, tools, and environments that are shaping the art and practice of software today</a:t>
            </a:r>
          </a:p>
          <a:p>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FBED1A1-70B8-45CE-A0BE-1A94BFD34D4E}" type="slidenum">
              <a:rPr lang="en-US" smtClean="0"/>
              <a:t>14</a:t>
            </a:fld>
            <a:endParaRPr lang="en-US"/>
          </a:p>
        </p:txBody>
      </p:sp>
    </p:spTree>
    <p:extLst>
      <p:ext uri="{BB962C8B-B14F-4D97-AF65-F5344CB8AC3E}">
        <p14:creationId xmlns:p14="http://schemas.microsoft.com/office/powerpoint/2010/main" val="1989755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Por</a:t>
            </a:r>
            <a:r>
              <a:rPr lang="en-US" dirty="0" smtClean="0"/>
              <a:t> </a:t>
            </a:r>
            <a:r>
              <a:rPr lang="en-US" dirty="0" err="1" smtClean="0"/>
              <a:t>qué</a:t>
            </a:r>
            <a:r>
              <a:rPr lang="en-US" dirty="0" smtClean="0"/>
              <a:t> se </a:t>
            </a:r>
            <a:r>
              <a:rPr lang="en-US" dirty="0" err="1" smtClean="0"/>
              <a:t>señala</a:t>
            </a:r>
            <a:r>
              <a:rPr lang="en-US" dirty="0" smtClean="0"/>
              <a:t> COBOL? </a:t>
            </a:r>
            <a:r>
              <a:rPr lang="en-US" dirty="0" err="1" smtClean="0"/>
              <a:t>Porqu</a:t>
            </a:r>
            <a:r>
              <a:rPr lang="en-US" baseline="0" dirty="0" err="1" smtClean="0"/>
              <a:t>e</a:t>
            </a:r>
            <a:r>
              <a:rPr lang="en-US" baseline="0" dirty="0" smtClean="0"/>
              <a:t> </a:t>
            </a:r>
            <a:r>
              <a:rPr lang="en-US" baseline="0" dirty="0" err="1" smtClean="0"/>
              <a:t>aunque</a:t>
            </a:r>
            <a:r>
              <a:rPr lang="en-US" baseline="0" dirty="0" smtClean="0"/>
              <a:t> es un LP </a:t>
            </a:r>
            <a:r>
              <a:rPr lang="en-US" baseline="0" dirty="0" err="1" smtClean="0"/>
              <a:t>antiguo</a:t>
            </a:r>
            <a:r>
              <a:rPr lang="en-US" baseline="0" dirty="0" smtClean="0"/>
              <a:t> que </a:t>
            </a:r>
            <a:r>
              <a:rPr lang="en-US" baseline="0" dirty="0" err="1" smtClean="0"/>
              <a:t>puede</a:t>
            </a:r>
            <a:r>
              <a:rPr lang="en-US" baseline="0" dirty="0" smtClean="0"/>
              <a:t> </a:t>
            </a:r>
            <a:r>
              <a:rPr lang="en-US" baseline="0" dirty="0" err="1" smtClean="0"/>
              <a:t>considerarse</a:t>
            </a:r>
            <a:r>
              <a:rPr lang="en-US" baseline="0" dirty="0" smtClean="0"/>
              <a:t> de </a:t>
            </a:r>
            <a:r>
              <a:rPr lang="en-US" baseline="0" dirty="0" err="1" smtClean="0"/>
              <a:t>poco</a:t>
            </a:r>
            <a:r>
              <a:rPr lang="en-US" baseline="0" dirty="0" smtClean="0"/>
              <a:t> </a:t>
            </a:r>
            <a:r>
              <a:rPr lang="en-US" baseline="0" dirty="0" err="1" smtClean="0"/>
              <a:t>interés</a:t>
            </a:r>
            <a:r>
              <a:rPr lang="en-US" baseline="0" dirty="0" smtClean="0"/>
              <a:t>, la </a:t>
            </a:r>
            <a:r>
              <a:rPr lang="en-US" baseline="0" dirty="0" err="1" smtClean="0"/>
              <a:t>pandemia</a:t>
            </a:r>
            <a:r>
              <a:rPr lang="en-US" baseline="0" dirty="0" smtClean="0"/>
              <a:t> COVID </a:t>
            </a:r>
            <a:r>
              <a:rPr lang="en-US" baseline="0" dirty="0" err="1" smtClean="0"/>
              <a:t>obligó</a:t>
            </a:r>
            <a:r>
              <a:rPr lang="en-US" baseline="0" dirty="0" smtClean="0"/>
              <a:t> a </a:t>
            </a:r>
            <a:r>
              <a:rPr lang="en-US" baseline="0" dirty="0" err="1" smtClean="0"/>
              <a:t>echar</a:t>
            </a:r>
            <a:r>
              <a:rPr lang="en-US" baseline="0" dirty="0" smtClean="0"/>
              <a:t> </a:t>
            </a:r>
            <a:r>
              <a:rPr lang="en-US" baseline="0" dirty="0" err="1" smtClean="0"/>
              <a:t>mano</a:t>
            </a:r>
            <a:r>
              <a:rPr lang="en-US" baseline="0" dirty="0" smtClean="0"/>
              <a:t> a </a:t>
            </a:r>
            <a:r>
              <a:rPr lang="en-US" baseline="0" dirty="0" err="1" smtClean="0"/>
              <a:t>viejas</a:t>
            </a:r>
            <a:r>
              <a:rPr lang="en-US" baseline="0" dirty="0" smtClean="0"/>
              <a:t> </a:t>
            </a:r>
            <a:r>
              <a:rPr lang="en-US" baseline="0" dirty="0" err="1" smtClean="0"/>
              <a:t>aplicaciones</a:t>
            </a:r>
            <a:r>
              <a:rPr lang="en-US" baseline="0" dirty="0" smtClean="0"/>
              <a:t> que </a:t>
            </a:r>
            <a:r>
              <a:rPr lang="en-US" baseline="0" dirty="0" err="1" smtClean="0"/>
              <a:t>estaban</a:t>
            </a:r>
            <a:r>
              <a:rPr lang="en-US" baseline="0" dirty="0" smtClean="0"/>
              <a:t> </a:t>
            </a:r>
            <a:r>
              <a:rPr lang="en-US" baseline="0" dirty="0" err="1" smtClean="0"/>
              <a:t>desarrolladas</a:t>
            </a:r>
            <a:r>
              <a:rPr lang="en-US" baseline="0" dirty="0" smtClean="0"/>
              <a:t> </a:t>
            </a:r>
            <a:r>
              <a:rPr lang="en-US" baseline="0" dirty="0" err="1" smtClean="0"/>
              <a:t>en</a:t>
            </a:r>
            <a:r>
              <a:rPr lang="en-US" baseline="0" dirty="0" smtClean="0"/>
              <a:t> COBOL</a:t>
            </a:r>
            <a:endParaRPr lang="en-US" dirty="0"/>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FBED1A1-70B8-45CE-A0BE-1A94BFD34D4E}" type="slidenum">
              <a:rPr lang="en-US" smtClean="0"/>
              <a:t>15</a:t>
            </a:fld>
            <a:endParaRPr lang="en-US"/>
          </a:p>
        </p:txBody>
      </p:sp>
    </p:spTree>
    <p:extLst>
      <p:ext uri="{BB962C8B-B14F-4D97-AF65-F5344CB8AC3E}">
        <p14:creationId xmlns:p14="http://schemas.microsoft.com/office/powerpoint/2010/main" val="849525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err="1" smtClean="0">
                <a:solidFill>
                  <a:schemeClr val="tx1"/>
                </a:solidFill>
                <a:latin typeface="Consolas" panose="020B0609020204030204" pitchFamily="49" charset="0"/>
                <a:ea typeface="+mn-ea"/>
                <a:cs typeface="+mn-cs"/>
              </a:rPr>
              <a:t>Visite</a:t>
            </a:r>
            <a:r>
              <a:rPr lang="en-US" sz="1200" b="0" kern="1200" dirty="0" smtClean="0">
                <a:solidFill>
                  <a:schemeClr val="tx1"/>
                </a:solidFill>
                <a:latin typeface="Consolas" panose="020B0609020204030204" pitchFamily="49" charset="0"/>
                <a:ea typeface="+mn-ea"/>
                <a:cs typeface="+mn-cs"/>
              </a:rPr>
              <a:t> el </a:t>
            </a:r>
            <a:r>
              <a:rPr lang="en-US" sz="1200" b="0" kern="1200" dirty="0" err="1" smtClean="0">
                <a:solidFill>
                  <a:schemeClr val="tx1"/>
                </a:solidFill>
                <a:latin typeface="Consolas" panose="020B0609020204030204" pitchFamily="49" charset="0"/>
                <a:ea typeface="+mn-ea"/>
                <a:cs typeface="+mn-cs"/>
              </a:rPr>
              <a:t>sitio</a:t>
            </a:r>
            <a:r>
              <a:rPr lang="en-US" sz="1200" b="0" kern="1200" dirty="0" smtClean="0">
                <a:solidFill>
                  <a:schemeClr val="tx1"/>
                </a:solidFill>
                <a:latin typeface="Consolas" panose="020B0609020204030204" pitchFamily="49" charset="0"/>
                <a:ea typeface="+mn-ea"/>
                <a:cs typeface="+mn-cs"/>
              </a:rPr>
              <a:t> online https://github.com/</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kern="1200" dirty="0" err="1" smtClean="0">
                <a:solidFill>
                  <a:schemeClr val="tx1"/>
                </a:solidFill>
                <a:latin typeface="Consolas" panose="020B0609020204030204" pitchFamily="49" charset="0"/>
                <a:ea typeface="+mn-ea"/>
                <a:cs typeface="+mn-cs"/>
              </a:rPr>
              <a:t>Milliones</a:t>
            </a:r>
            <a:r>
              <a:rPr lang="en-US" sz="1200" b="0" kern="1200" dirty="0" smtClean="0">
                <a:solidFill>
                  <a:schemeClr val="tx1"/>
                </a:solidFill>
                <a:latin typeface="Consolas" panose="020B0609020204030204" pitchFamily="49" charset="0"/>
                <a:ea typeface="+mn-ea"/>
                <a:cs typeface="+mn-cs"/>
              </a:rPr>
              <a:t> de </a:t>
            </a:r>
            <a:r>
              <a:rPr lang="en-US" sz="1200" b="0" kern="1200" dirty="0" err="1" smtClean="0">
                <a:solidFill>
                  <a:schemeClr val="tx1"/>
                </a:solidFill>
                <a:latin typeface="Consolas" panose="020B0609020204030204" pitchFamily="49" charset="0"/>
                <a:ea typeface="+mn-ea"/>
                <a:cs typeface="+mn-cs"/>
              </a:rPr>
              <a:t>desarrolladores</a:t>
            </a:r>
            <a:r>
              <a:rPr lang="en-US" sz="1200" b="0" kern="1200" dirty="0" smtClean="0">
                <a:solidFill>
                  <a:schemeClr val="tx1"/>
                </a:solidFill>
                <a:latin typeface="Consolas" panose="020B0609020204030204" pitchFamily="49" charset="0"/>
                <a:ea typeface="+mn-ea"/>
                <a:cs typeface="+mn-cs"/>
              </a:rPr>
              <a:t> y </a:t>
            </a:r>
            <a:r>
              <a:rPr lang="en-US" sz="1200" b="0" kern="1200" dirty="0" err="1" smtClean="0">
                <a:solidFill>
                  <a:schemeClr val="tx1"/>
                </a:solidFill>
                <a:latin typeface="Consolas" panose="020B0609020204030204" pitchFamily="49" charset="0"/>
                <a:ea typeface="+mn-ea"/>
                <a:cs typeface="+mn-cs"/>
              </a:rPr>
              <a:t>compañías</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construyen</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envían</a:t>
            </a:r>
            <a:r>
              <a:rPr lang="en-US" sz="1200" b="0" kern="1200" dirty="0" smtClean="0">
                <a:solidFill>
                  <a:schemeClr val="tx1"/>
                </a:solidFill>
                <a:latin typeface="Consolas" panose="020B0609020204030204" pitchFamily="49" charset="0"/>
                <a:ea typeface="+mn-ea"/>
                <a:cs typeface="+mn-cs"/>
              </a:rPr>
              <a:t> y </a:t>
            </a:r>
            <a:r>
              <a:rPr lang="en-US" sz="1200" b="0" kern="1200" dirty="0" err="1" smtClean="0">
                <a:solidFill>
                  <a:schemeClr val="tx1"/>
                </a:solidFill>
                <a:latin typeface="Consolas" panose="020B0609020204030204" pitchFamily="49" charset="0"/>
                <a:ea typeface="+mn-ea"/>
                <a:cs typeface="+mn-cs"/>
              </a:rPr>
              <a:t>mantienen</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su</a:t>
            </a:r>
            <a:r>
              <a:rPr lang="en-US" sz="1200" b="0" kern="1200" dirty="0" smtClean="0">
                <a:solidFill>
                  <a:schemeClr val="tx1"/>
                </a:solidFill>
                <a:latin typeface="Consolas" panose="020B0609020204030204" pitchFamily="49" charset="0"/>
                <a:ea typeface="+mn-ea"/>
                <a:cs typeface="+mn-cs"/>
              </a:rPr>
              <a:t> software </a:t>
            </a:r>
            <a:r>
              <a:rPr lang="en-US" sz="1200" b="0" kern="1200" dirty="0" err="1" smtClean="0">
                <a:solidFill>
                  <a:schemeClr val="tx1"/>
                </a:solidFill>
                <a:latin typeface="Consolas" panose="020B0609020204030204" pitchFamily="49" charset="0"/>
                <a:ea typeface="+mn-ea"/>
                <a:cs typeface="+mn-cs"/>
              </a:rPr>
              <a:t>en</a:t>
            </a:r>
            <a:r>
              <a:rPr lang="en-US" sz="1200" b="0" kern="1200" dirty="0" smtClean="0">
                <a:solidFill>
                  <a:schemeClr val="tx1"/>
                </a:solidFill>
                <a:latin typeface="Consolas" panose="020B0609020204030204" pitchFamily="49" charset="0"/>
                <a:ea typeface="+mn-ea"/>
                <a:cs typeface="+mn-cs"/>
              </a:rPr>
              <a:t> GitHub. La </a:t>
            </a:r>
            <a:r>
              <a:rPr lang="en-US" sz="1200" b="0" kern="1200" dirty="0" err="1" smtClean="0">
                <a:solidFill>
                  <a:schemeClr val="tx1"/>
                </a:solidFill>
                <a:latin typeface="Consolas" panose="020B0609020204030204" pitchFamily="49" charset="0"/>
                <a:ea typeface="+mn-ea"/>
                <a:cs typeface="+mn-cs"/>
              </a:rPr>
              <a:t>más</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grande</a:t>
            </a:r>
            <a:r>
              <a:rPr lang="en-US" sz="1200" b="0" kern="1200" dirty="0" smtClean="0">
                <a:solidFill>
                  <a:schemeClr val="tx1"/>
                </a:solidFill>
                <a:latin typeface="Consolas" panose="020B0609020204030204" pitchFamily="49" charset="0"/>
                <a:ea typeface="+mn-ea"/>
                <a:cs typeface="+mn-cs"/>
              </a:rPr>
              <a:t> y </a:t>
            </a:r>
            <a:r>
              <a:rPr lang="en-US" sz="1200" b="0" kern="1200" dirty="0" err="1" smtClean="0">
                <a:solidFill>
                  <a:schemeClr val="tx1"/>
                </a:solidFill>
                <a:latin typeface="Consolas" panose="020B0609020204030204" pitchFamily="49" charset="0"/>
                <a:ea typeface="+mn-ea"/>
                <a:cs typeface="+mn-cs"/>
              </a:rPr>
              <a:t>más</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avanzada</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plataforma</a:t>
            </a:r>
            <a:r>
              <a:rPr lang="en-US" sz="1200" b="0" kern="1200" dirty="0" smtClean="0">
                <a:solidFill>
                  <a:schemeClr val="tx1"/>
                </a:solidFill>
                <a:latin typeface="Consolas" panose="020B0609020204030204" pitchFamily="49" charset="0"/>
                <a:ea typeface="+mn-ea"/>
                <a:cs typeface="+mn-cs"/>
              </a:rPr>
              <a:t> de </a:t>
            </a:r>
            <a:r>
              <a:rPr lang="en-US" sz="1200" b="0" kern="1200" dirty="0" err="1" smtClean="0">
                <a:solidFill>
                  <a:schemeClr val="tx1"/>
                </a:solidFill>
                <a:latin typeface="Consolas" panose="020B0609020204030204" pitchFamily="49" charset="0"/>
                <a:ea typeface="+mn-ea"/>
                <a:cs typeface="+mn-cs"/>
              </a:rPr>
              <a:t>desarrollo</a:t>
            </a:r>
            <a:r>
              <a:rPr lang="en-US" sz="1200" b="0" kern="1200" dirty="0" smtClean="0">
                <a:solidFill>
                  <a:schemeClr val="tx1"/>
                </a:solidFill>
                <a:latin typeface="Consolas" panose="020B0609020204030204" pitchFamily="49" charset="0"/>
                <a:ea typeface="+mn-ea"/>
                <a:cs typeface="+mn-cs"/>
              </a:rPr>
              <a:t> </a:t>
            </a:r>
            <a:r>
              <a:rPr lang="en-US" sz="1200" b="0" kern="1200" dirty="0" err="1" smtClean="0">
                <a:solidFill>
                  <a:schemeClr val="tx1"/>
                </a:solidFill>
                <a:latin typeface="Consolas" panose="020B0609020204030204" pitchFamily="49" charset="0"/>
                <a:ea typeface="+mn-ea"/>
                <a:cs typeface="+mn-cs"/>
              </a:rPr>
              <a:t>en</a:t>
            </a:r>
            <a:r>
              <a:rPr lang="en-US" sz="1200" b="0" kern="1200" dirty="0" smtClean="0">
                <a:solidFill>
                  <a:schemeClr val="tx1"/>
                </a:solidFill>
                <a:latin typeface="Consolas" panose="020B0609020204030204" pitchFamily="49" charset="0"/>
                <a:ea typeface="+mn-ea"/>
                <a:cs typeface="+mn-cs"/>
              </a:rPr>
              <a:t> el </a:t>
            </a:r>
            <a:r>
              <a:rPr lang="en-US" sz="1200" b="0" kern="1200" dirty="0" err="1" smtClean="0">
                <a:solidFill>
                  <a:schemeClr val="tx1"/>
                </a:solidFill>
                <a:latin typeface="Consolas" panose="020B0609020204030204" pitchFamily="49" charset="0"/>
                <a:ea typeface="+mn-ea"/>
                <a:cs typeface="+mn-cs"/>
              </a:rPr>
              <a:t>mundo</a:t>
            </a:r>
            <a:endParaRPr lang="en-US" sz="1200" b="0" kern="1200" dirty="0" smtClean="0">
              <a:solidFill>
                <a:schemeClr val="tx1"/>
              </a:solidFill>
              <a:latin typeface="Consolas" panose="020B0609020204030204" pitchFamily="49"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kern="1200" dirty="0" smtClean="0">
              <a:solidFill>
                <a:schemeClr val="tx1"/>
              </a:solidFill>
              <a:latin typeface="Consolas" panose="020B0609020204030204" pitchFamily="49"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Consolas" panose="020B0609020204030204" pitchFamily="49" charset="0"/>
                <a:ea typeface="+mn-ea"/>
                <a:cs typeface="+mn-cs"/>
              </a:rPr>
              <a:t>JavaScript</a:t>
            </a:r>
          </a:p>
          <a:p>
            <a:pPr marL="0" marR="0" indent="0" algn="l" defTabSz="914400" rtl="0" eaLnBrk="1" fontAlgn="auto" latinLnBrk="0" hangingPunct="1">
              <a:lnSpc>
                <a:spcPct val="100000"/>
              </a:lnSpc>
              <a:spcBef>
                <a:spcPts val="0"/>
              </a:spcBef>
              <a:spcAft>
                <a:spcPts val="0"/>
              </a:spcAft>
              <a:buClrTx/>
              <a:buSzTx/>
              <a:buFontTx/>
              <a:buNone/>
              <a:tabLst/>
              <a:defRPr/>
            </a:pPr>
            <a:r>
              <a:rPr lang="es-ES" sz="1200" b="0" kern="1200" dirty="0" smtClean="0">
                <a:solidFill>
                  <a:schemeClr val="tx1"/>
                </a:solidFill>
                <a:latin typeface="Consolas" panose="020B0609020204030204" pitchFamily="49" charset="0"/>
                <a:ea typeface="+mn-ea"/>
                <a:cs typeface="+mn-cs"/>
              </a:rPr>
              <a:t>JavaScript (JS) es uno de los diez </a:t>
            </a:r>
            <a:r>
              <a:rPr lang="es-ES" sz="1200" b="0" kern="1200" dirty="0" err="1" smtClean="0">
                <a:solidFill>
                  <a:schemeClr val="tx1"/>
                </a:solidFill>
                <a:latin typeface="Consolas" panose="020B0609020204030204" pitchFamily="49" charset="0"/>
                <a:ea typeface="+mn-ea"/>
                <a:cs typeface="+mn-cs"/>
              </a:rPr>
              <a:t>LPs</a:t>
            </a:r>
            <a:r>
              <a:rPr lang="es-ES" sz="1200" b="0" kern="1200" dirty="0" smtClean="0">
                <a:solidFill>
                  <a:schemeClr val="tx1"/>
                </a:solidFill>
                <a:latin typeface="Consolas" panose="020B0609020204030204" pitchFamily="49" charset="0"/>
                <a:ea typeface="+mn-ea"/>
                <a:cs typeface="+mn-cs"/>
              </a:rPr>
              <a:t> más populares en GitHub. Se ajusta a la especificación </a:t>
            </a:r>
            <a:r>
              <a:rPr lang="es-ES" sz="1200" b="0" kern="1200" dirty="0" err="1" smtClean="0">
                <a:solidFill>
                  <a:schemeClr val="tx1"/>
                </a:solidFill>
                <a:latin typeface="Consolas" panose="020B0609020204030204" pitchFamily="49" charset="0"/>
                <a:ea typeface="+mn-ea"/>
                <a:cs typeface="+mn-cs"/>
              </a:rPr>
              <a:t>ECMAScript</a:t>
            </a:r>
            <a:r>
              <a:rPr lang="es-ES" sz="1200" b="0" kern="1200" dirty="0" smtClean="0">
                <a:solidFill>
                  <a:schemeClr val="tx1"/>
                </a:solidFill>
                <a:latin typeface="Consolas" panose="020B0609020204030204" pitchFamily="49" charset="0"/>
                <a:ea typeface="+mn-ea"/>
                <a:cs typeface="+mn-cs"/>
              </a:rPr>
              <a:t> con </a:t>
            </a:r>
            <a:r>
              <a:rPr lang="es-ES" sz="1200" b="0" kern="1200" dirty="0" err="1" smtClean="0">
                <a:solidFill>
                  <a:schemeClr val="tx1"/>
                </a:solidFill>
                <a:latin typeface="Consolas" panose="020B0609020204030204" pitchFamily="49" charset="0"/>
                <a:ea typeface="+mn-ea"/>
                <a:cs typeface="+mn-cs"/>
              </a:rPr>
              <a:t>tipado</a:t>
            </a:r>
            <a:r>
              <a:rPr lang="es-ES" sz="1200" b="0" kern="1200" dirty="0" smtClean="0">
                <a:solidFill>
                  <a:schemeClr val="tx1"/>
                </a:solidFill>
                <a:latin typeface="Consolas" panose="020B0609020204030204" pitchFamily="49" charset="0"/>
                <a:ea typeface="+mn-ea"/>
                <a:cs typeface="+mn-cs"/>
              </a:rPr>
              <a:t> dinámica y orientación a objetos basada en prototipos. Este LP es muy fácil de aprender y ayuda a los desarrolladores a crear contenido actualizado, manejar multimedia y animar imágenes. Es muy popular</a:t>
            </a:r>
            <a:r>
              <a:rPr lang="es-ES" sz="1200" b="0" kern="1200" baseline="0" dirty="0" smtClean="0">
                <a:solidFill>
                  <a:schemeClr val="tx1"/>
                </a:solidFill>
                <a:latin typeface="Consolas" panose="020B0609020204030204" pitchFamily="49" charset="0"/>
                <a:ea typeface="+mn-ea"/>
                <a:cs typeface="+mn-cs"/>
              </a:rPr>
              <a:t> porque puede ejecutarse en </a:t>
            </a:r>
            <a:r>
              <a:rPr lang="es-ES" sz="1200" b="0" kern="1200" dirty="0" smtClean="0">
                <a:solidFill>
                  <a:schemeClr val="tx1"/>
                </a:solidFill>
                <a:latin typeface="Consolas" panose="020B0609020204030204" pitchFamily="49" charset="0"/>
                <a:ea typeface="+mn-ea"/>
                <a:cs typeface="+mn-cs"/>
              </a:rPr>
              <a:t>cualquier navegador web para crear páginas web interactivas</a:t>
            </a:r>
            <a:r>
              <a:rPr lang="es-ES" sz="1200" b="1" kern="1200" dirty="0" smtClean="0">
                <a:solidFill>
                  <a:schemeClr val="tx1"/>
                </a:solidFill>
                <a:latin typeface="Consolas" panose="020B0609020204030204" pitchFamily="49" charset="0"/>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s-ES" sz="1200" b="1" kern="1200" dirty="0" smtClean="0">
              <a:solidFill>
                <a:schemeClr val="tx1"/>
              </a:solidFill>
              <a:latin typeface="Consolas" panose="020B0609020204030204" pitchFamily="49" charset="0"/>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 sz="1200" b="1" kern="1200" dirty="0" smtClean="0">
                <a:solidFill>
                  <a:schemeClr val="tx1"/>
                </a:solidFill>
                <a:latin typeface="Consolas" panose="020B0609020204030204" pitchFamily="49" charset="0"/>
                <a:ea typeface="+mn-ea"/>
                <a:cs typeface="+mn-cs"/>
              </a:rPr>
              <a:t>Python</a:t>
            </a:r>
          </a:p>
          <a:p>
            <a:pPr rtl="0"/>
            <a:r>
              <a:rPr lang="es-ES" sz="1200" kern="1200" dirty="0" smtClean="0">
                <a:solidFill>
                  <a:schemeClr val="tx1"/>
                </a:solidFill>
                <a:effectLst/>
                <a:latin typeface="+mn-lt"/>
                <a:ea typeface="+mn-ea"/>
                <a:cs typeface="+mn-cs"/>
              </a:rPr>
              <a:t>Un LP interpretado de </a:t>
            </a:r>
            <a:r>
              <a:rPr lang="es-ES" sz="1200" kern="1200" dirty="0" err="1" smtClean="0">
                <a:solidFill>
                  <a:schemeClr val="tx1"/>
                </a:solidFill>
                <a:effectLst/>
                <a:latin typeface="+mn-lt"/>
                <a:ea typeface="+mn-ea"/>
                <a:cs typeface="+mn-cs"/>
              </a:rPr>
              <a:t>tipado</a:t>
            </a:r>
            <a:r>
              <a:rPr lang="es-ES" sz="1200" kern="1200" dirty="0" smtClean="0">
                <a:solidFill>
                  <a:schemeClr val="tx1"/>
                </a:solidFill>
                <a:effectLst/>
                <a:latin typeface="+mn-lt"/>
                <a:ea typeface="+mn-ea"/>
                <a:cs typeface="+mn-cs"/>
              </a:rPr>
              <a:t> dinámico, con el enfoque orientado a objetos y </a:t>
            </a:r>
            <a:r>
              <a:rPr lang="es-ES" sz="1200" kern="1200" dirty="0" err="1" smtClean="0">
                <a:solidFill>
                  <a:schemeClr val="tx1"/>
                </a:solidFill>
                <a:effectLst/>
                <a:latin typeface="+mn-lt"/>
                <a:ea typeface="+mn-ea"/>
                <a:cs typeface="+mn-cs"/>
              </a:rPr>
              <a:t>multiparadigma</a:t>
            </a:r>
            <a:r>
              <a:rPr lang="es-ES" sz="1200" kern="1200" dirty="0" smtClean="0">
                <a:solidFill>
                  <a:schemeClr val="tx1"/>
                </a:solidFill>
                <a:effectLst/>
                <a:latin typeface="+mn-lt"/>
                <a:ea typeface="+mn-ea"/>
                <a:cs typeface="+mn-cs"/>
              </a:rPr>
              <a:t>. Fácil para el desarrollo rápido.</a:t>
            </a:r>
            <a:r>
              <a:rPr lang="es-ES" sz="1200" kern="1200" baseline="0" dirty="0" smtClean="0">
                <a:solidFill>
                  <a:schemeClr val="tx1"/>
                </a:solidFill>
                <a:effectLst/>
                <a:latin typeface="+mn-lt"/>
                <a:ea typeface="+mn-ea"/>
                <a:cs typeface="+mn-cs"/>
              </a:rPr>
              <a:t> Ha alcanzado gran popularidad en la comunidad de IA y científica por la gran cantidad de bibliotecas y módulos aportados por la comunidad útiles para muchos proyectos</a:t>
            </a:r>
            <a:r>
              <a:rPr lang="es-ES" sz="1200" kern="1200" baseline="0" dirty="0" smtClean="0">
                <a:solidFill>
                  <a:schemeClr val="tx1"/>
                </a:solidFill>
                <a:effectLst/>
                <a:latin typeface="+mn-lt"/>
                <a:ea typeface="+mn-ea"/>
                <a:cs typeface="+mn-cs"/>
              </a:rPr>
              <a:t>.</a:t>
            </a:r>
          </a:p>
          <a:p>
            <a:pPr rtl="0"/>
            <a:endParaRPr lang="es-ES" sz="1200" kern="1200" baseline="0" dirty="0" smtClean="0">
              <a:solidFill>
                <a:schemeClr val="tx1"/>
              </a:solidFill>
              <a:effectLst/>
              <a:latin typeface="+mn-lt"/>
              <a:ea typeface="+mn-ea"/>
              <a:cs typeface="+mn-cs"/>
            </a:endParaRPr>
          </a:p>
          <a:p>
            <a:pPr rtl="0"/>
            <a:r>
              <a:rPr lang="es-ES" sz="1200" b="1" kern="1200" baseline="0" dirty="0" smtClean="0">
                <a:solidFill>
                  <a:schemeClr val="tx1"/>
                </a:solidFill>
                <a:effectLst/>
                <a:latin typeface="+mn-lt"/>
                <a:ea typeface="+mn-ea"/>
                <a:cs typeface="+mn-cs"/>
              </a:rPr>
              <a:t>Java</a:t>
            </a:r>
          </a:p>
          <a:p>
            <a:pPr rtl="0"/>
            <a:r>
              <a:rPr lang="es-ES" sz="1200" b="0" kern="1200" baseline="0" dirty="0" smtClean="0">
                <a:solidFill>
                  <a:schemeClr val="tx1"/>
                </a:solidFill>
                <a:effectLst/>
                <a:latin typeface="+mn-lt"/>
                <a:ea typeface="+mn-ea"/>
                <a:cs typeface="+mn-cs"/>
              </a:rPr>
              <a:t>Java es un LP de propósito general orientado a objetos y de </a:t>
            </a:r>
            <a:r>
              <a:rPr lang="es-ES" sz="1200" b="0" kern="1200" baseline="0" dirty="0" err="1" smtClean="0">
                <a:solidFill>
                  <a:schemeClr val="tx1"/>
                </a:solidFill>
                <a:effectLst/>
                <a:latin typeface="+mn-lt"/>
                <a:ea typeface="+mn-ea"/>
                <a:cs typeface="+mn-cs"/>
              </a:rPr>
              <a:t>tipado</a:t>
            </a:r>
            <a:r>
              <a:rPr lang="es-ES" sz="1200" b="0" kern="1200" baseline="0" dirty="0" smtClean="0">
                <a:solidFill>
                  <a:schemeClr val="tx1"/>
                </a:solidFill>
                <a:effectLst/>
                <a:latin typeface="+mn-lt"/>
                <a:ea typeface="+mn-ea"/>
                <a:cs typeface="+mn-cs"/>
              </a:rPr>
              <a:t> estático desarrollado por SUN </a:t>
            </a:r>
            <a:r>
              <a:rPr lang="es-ES" sz="1200" b="0" kern="1200" baseline="0" dirty="0" err="1" smtClean="0">
                <a:solidFill>
                  <a:schemeClr val="tx1"/>
                </a:solidFill>
                <a:effectLst/>
                <a:latin typeface="+mn-lt"/>
                <a:ea typeface="+mn-ea"/>
                <a:cs typeface="+mn-cs"/>
              </a:rPr>
              <a:t>microsystems</a:t>
            </a:r>
            <a:r>
              <a:rPr lang="es-ES" sz="1200" b="0" kern="1200" baseline="0" dirty="0" smtClean="0">
                <a:solidFill>
                  <a:schemeClr val="tx1"/>
                </a:solidFill>
                <a:effectLst/>
                <a:latin typeface="+mn-lt"/>
                <a:ea typeface="+mn-ea"/>
                <a:cs typeface="+mn-cs"/>
              </a:rPr>
              <a:t>. Se hizo popular bajo el lema de </a:t>
            </a:r>
            <a:r>
              <a:rPr lang="es-ES" sz="1200" b="1" kern="1200" baseline="0" dirty="0" smtClean="0">
                <a:solidFill>
                  <a:schemeClr val="tx1"/>
                </a:solidFill>
                <a:effectLst/>
                <a:latin typeface="+mn-lt"/>
                <a:ea typeface="+mn-ea"/>
                <a:cs typeface="+mn-cs"/>
              </a:rPr>
              <a:t>Escríbalo una vez y ejecútelo donde quiera </a:t>
            </a:r>
            <a:r>
              <a:rPr lang="es-ES" sz="1200" b="0" kern="1200" baseline="0" dirty="0" smtClean="0">
                <a:solidFill>
                  <a:schemeClr val="tx1"/>
                </a:solidFill>
                <a:effectLst/>
                <a:latin typeface="+mn-lt"/>
                <a:ea typeface="+mn-ea"/>
                <a:cs typeface="+mn-cs"/>
              </a:rPr>
              <a:t>sustentado por su </a:t>
            </a:r>
            <a:r>
              <a:rPr lang="es-ES" sz="1200" b="1" kern="1200" baseline="0" dirty="0" err="1" smtClean="0">
                <a:solidFill>
                  <a:schemeClr val="tx1"/>
                </a:solidFill>
                <a:effectLst/>
                <a:latin typeface="+mn-lt"/>
                <a:ea typeface="+mn-ea"/>
                <a:cs typeface="+mn-cs"/>
              </a:rPr>
              <a:t>bytecode</a:t>
            </a:r>
            <a:r>
              <a:rPr lang="es-ES" sz="1200" b="0" kern="1200" baseline="0" dirty="0" smtClean="0">
                <a:solidFill>
                  <a:schemeClr val="tx1"/>
                </a:solidFill>
                <a:effectLst/>
                <a:latin typeface="+mn-lt"/>
                <a:ea typeface="+mn-ea"/>
                <a:cs typeface="+mn-cs"/>
              </a:rPr>
              <a:t> (código virtual ejecutado por la JVM). Código virtual que era interpretado en las primeras implementaciones de Java. Actualmente existen implementaciones de Java que generan código nativo a partir del código virtual.</a:t>
            </a:r>
          </a:p>
          <a:p>
            <a:pPr rtl="0"/>
            <a:r>
              <a:rPr lang="es-ES" sz="1200" b="0" kern="1200" baseline="0" dirty="0" smtClean="0">
                <a:solidFill>
                  <a:schemeClr val="tx1"/>
                </a:solidFill>
                <a:effectLst/>
                <a:latin typeface="+mn-lt"/>
                <a:ea typeface="+mn-ea"/>
                <a:cs typeface="+mn-cs"/>
              </a:rPr>
              <a:t>Gran parte de la masividad actual de Java se debe a que es el LP utilizado mayoritariamente en el desarrollo de aplicaciones Android</a:t>
            </a:r>
          </a:p>
          <a:p>
            <a:pPr rtl="0"/>
            <a:endParaRPr lang="es-ES" sz="1200" b="0" kern="1200" baseline="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C#</a:t>
            </a:r>
          </a:p>
          <a:p>
            <a:r>
              <a:rPr lang="en-US" sz="1200" b="0" i="0" kern="1200" dirty="0" err="1" smtClean="0">
                <a:solidFill>
                  <a:schemeClr val="tx1"/>
                </a:solidFill>
                <a:effectLst/>
                <a:latin typeface="+mn-lt"/>
                <a:ea typeface="+mn-ea"/>
                <a:cs typeface="+mn-cs"/>
              </a:rPr>
              <a:t>Fue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desarrollado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por</a:t>
            </a:r>
            <a:r>
              <a:rPr lang="en-US" sz="1200" b="0" i="0" kern="1200" dirty="0" smtClean="0">
                <a:solidFill>
                  <a:schemeClr val="tx1"/>
                </a:solidFill>
                <a:effectLst/>
                <a:latin typeface="+mn-lt"/>
                <a:ea typeface="+mn-ea"/>
                <a:cs typeface="+mn-cs"/>
              </a:rPr>
              <a:t> Microsoft a </a:t>
            </a:r>
            <a:r>
              <a:rPr lang="en-US" sz="1200" b="0" i="0" kern="1200" dirty="0" err="1" smtClean="0">
                <a:solidFill>
                  <a:schemeClr val="tx1"/>
                </a:solidFill>
                <a:effectLst/>
                <a:latin typeface="+mn-lt"/>
                <a:ea typeface="+mn-ea"/>
                <a:cs typeface="+mn-cs"/>
              </a:rPr>
              <a:t>inicios</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los</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2000s. </a:t>
            </a:r>
            <a:r>
              <a:rPr lang="en-US" sz="1200" b="0" i="0" kern="1200" dirty="0" err="1" smtClean="0">
                <a:solidFill>
                  <a:schemeClr val="tx1"/>
                </a:solidFill>
                <a:effectLst/>
                <a:latin typeface="+mn-lt"/>
                <a:ea typeface="+mn-ea"/>
                <a:cs typeface="+mn-cs"/>
              </a:rPr>
              <a:t>Inicialmente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podría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considerarse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parecido</a:t>
            </a:r>
            <a:r>
              <a:rPr lang="en-US" sz="1200" b="0" i="0" kern="1200" baseline="0" dirty="0" smtClean="0">
                <a:solidFill>
                  <a:schemeClr val="tx1"/>
                </a:solidFill>
                <a:effectLst/>
                <a:latin typeface="+mn-lt"/>
                <a:ea typeface="+mn-ea"/>
                <a:cs typeface="+mn-cs"/>
              </a:rPr>
              <a:t> a Java y para el que se genera un </a:t>
            </a:r>
            <a:r>
              <a:rPr lang="en-US" sz="1200" b="0" i="0" kern="1200" baseline="0" dirty="0" err="1" smtClean="0">
                <a:solidFill>
                  <a:schemeClr val="tx1"/>
                </a:solidFill>
                <a:effectLst/>
                <a:latin typeface="+mn-lt"/>
                <a:ea typeface="+mn-ea"/>
                <a:cs typeface="+mn-cs"/>
              </a:rPr>
              <a:t>código</a:t>
            </a:r>
            <a:r>
              <a:rPr lang="en-US" sz="1200" b="0" i="0" kern="1200" baseline="0" dirty="0" smtClean="0">
                <a:solidFill>
                  <a:schemeClr val="tx1"/>
                </a:solidFill>
                <a:effectLst/>
                <a:latin typeface="+mn-lt"/>
                <a:ea typeface="+mn-ea"/>
                <a:cs typeface="+mn-cs"/>
              </a:rPr>
              <a:t> virtual (IL code) </a:t>
            </a:r>
            <a:r>
              <a:rPr lang="en-US" sz="1200" b="0" i="0" kern="1200" baseline="0" dirty="0" err="1" smtClean="0">
                <a:solidFill>
                  <a:schemeClr val="tx1"/>
                </a:solidFill>
                <a:effectLst/>
                <a:latin typeface="+mn-lt"/>
                <a:ea typeface="+mn-ea"/>
                <a:cs typeface="+mn-cs"/>
              </a:rPr>
              <a:t>pero</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diferencia</a:t>
            </a:r>
            <a:r>
              <a:rPr lang="en-US" sz="1200" b="0" i="0" kern="1200" baseline="0" dirty="0" smtClean="0">
                <a:solidFill>
                  <a:schemeClr val="tx1"/>
                </a:solidFill>
                <a:effectLst/>
                <a:latin typeface="+mn-lt"/>
                <a:ea typeface="+mn-ea"/>
                <a:cs typeface="+mn-cs"/>
              </a:rPr>
              <a:t> de Java </a:t>
            </a:r>
            <a:r>
              <a:rPr lang="en-US" sz="1200" b="0" i="0" kern="1200" baseline="0" dirty="0" err="1" smtClean="0">
                <a:solidFill>
                  <a:schemeClr val="tx1"/>
                </a:solidFill>
                <a:effectLst/>
                <a:latin typeface="+mn-lt"/>
                <a:ea typeface="+mn-ea"/>
                <a:cs typeface="+mn-cs"/>
              </a:rPr>
              <a:t>este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código</a:t>
            </a:r>
            <a:r>
              <a:rPr lang="en-US" sz="1200" b="0" i="0" kern="1200" baseline="0" dirty="0" smtClean="0">
                <a:solidFill>
                  <a:schemeClr val="tx1"/>
                </a:solidFill>
                <a:effectLst/>
                <a:latin typeface="+mn-lt"/>
                <a:ea typeface="+mn-ea"/>
                <a:cs typeface="+mn-cs"/>
              </a:rPr>
              <a:t> virtual es </a:t>
            </a:r>
            <a:r>
              <a:rPr lang="en-US" sz="1200" b="0" i="0" kern="1200" baseline="0" dirty="0" err="1" smtClean="0">
                <a:solidFill>
                  <a:schemeClr val="tx1"/>
                </a:solidFill>
                <a:effectLst/>
                <a:latin typeface="+mn-lt"/>
                <a:ea typeface="+mn-ea"/>
                <a:cs typeface="+mn-cs"/>
              </a:rPr>
              <a:t>convertido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transparentemente</a:t>
            </a:r>
            <a:r>
              <a:rPr lang="en-US" sz="1200" b="0" i="0" kern="1200" baseline="0" dirty="0" smtClean="0">
                <a:solidFill>
                  <a:schemeClr val="tx1"/>
                </a:solidFill>
                <a:effectLst/>
                <a:latin typeface="+mn-lt"/>
                <a:ea typeface="+mn-ea"/>
                <a:cs typeface="+mn-cs"/>
              </a:rPr>
              <a:t> a </a:t>
            </a:r>
            <a:r>
              <a:rPr lang="en-US" sz="1200" b="0" i="0" kern="1200" baseline="0" dirty="0" err="1" smtClean="0">
                <a:solidFill>
                  <a:schemeClr val="tx1"/>
                </a:solidFill>
                <a:effectLst/>
                <a:latin typeface="+mn-lt"/>
                <a:ea typeface="+mn-ea"/>
                <a:cs typeface="+mn-cs"/>
              </a:rPr>
              <a:t>código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nativo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por</a:t>
            </a:r>
            <a:r>
              <a:rPr lang="en-US" sz="1200" b="0" i="0" kern="1200" baseline="0" dirty="0" smtClean="0">
                <a:solidFill>
                  <a:schemeClr val="tx1"/>
                </a:solidFill>
                <a:effectLst/>
                <a:latin typeface="+mn-lt"/>
                <a:ea typeface="+mn-ea"/>
                <a:cs typeface="+mn-cs"/>
              </a:rPr>
              <a:t> el .NET Framework antes de </a:t>
            </a:r>
            <a:r>
              <a:rPr lang="en-US" sz="1200" b="0" i="0" kern="1200" baseline="0" dirty="0" err="1" smtClean="0">
                <a:solidFill>
                  <a:schemeClr val="tx1"/>
                </a:solidFill>
                <a:effectLst/>
                <a:latin typeface="+mn-lt"/>
                <a:ea typeface="+mn-ea"/>
                <a:cs typeface="+mn-cs"/>
              </a:rPr>
              <a:t>comenzar</a:t>
            </a:r>
            <a:r>
              <a:rPr lang="en-US" sz="1200" b="0" i="0" kern="1200" baseline="0" dirty="0" smtClean="0">
                <a:solidFill>
                  <a:schemeClr val="tx1"/>
                </a:solidFill>
                <a:effectLst/>
                <a:latin typeface="+mn-lt"/>
                <a:ea typeface="+mn-ea"/>
                <a:cs typeface="+mn-cs"/>
              </a:rPr>
              <a:t> la </a:t>
            </a:r>
            <a:r>
              <a:rPr lang="en-US" sz="1200" b="0" i="0" kern="1200" baseline="0" dirty="0" err="1" smtClean="0">
                <a:solidFill>
                  <a:schemeClr val="tx1"/>
                </a:solidFill>
                <a:effectLst/>
                <a:latin typeface="+mn-lt"/>
                <a:ea typeface="+mn-ea"/>
                <a:cs typeface="+mn-cs"/>
              </a:rPr>
              <a:t>ejecución</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aplicación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bajo</a:t>
            </a:r>
            <a:r>
              <a:rPr lang="en-US" sz="1200" b="0" i="0" kern="1200" baseline="0" dirty="0" smtClean="0">
                <a:solidFill>
                  <a:schemeClr val="tx1"/>
                </a:solidFill>
                <a:effectLst/>
                <a:latin typeface="+mn-lt"/>
                <a:ea typeface="+mn-ea"/>
                <a:cs typeface="+mn-cs"/>
              </a:rPr>
              <a:t> lo que se </a:t>
            </a:r>
            <a:r>
              <a:rPr lang="en-US" sz="1200" b="0" i="0" kern="1200" baseline="0" dirty="0" err="1" smtClean="0">
                <a:solidFill>
                  <a:schemeClr val="tx1"/>
                </a:solidFill>
                <a:effectLst/>
                <a:latin typeface="+mn-lt"/>
                <a:ea typeface="+mn-ea"/>
                <a:cs typeface="+mn-cs"/>
              </a:rPr>
              <a:t>conoce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JIT compiler (Just In Time).</a:t>
            </a:r>
          </a:p>
          <a:p>
            <a:r>
              <a:rPr lang="en-US" sz="1200" b="0" i="0" kern="1200" dirty="0" err="1" smtClean="0">
                <a:solidFill>
                  <a:schemeClr val="tx1"/>
                </a:solidFill>
                <a:effectLst/>
                <a:latin typeface="+mn-lt"/>
                <a:ea typeface="+mn-ea"/>
                <a:cs typeface="+mn-cs"/>
              </a:rPr>
              <a:t>Desde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entonces</a:t>
            </a:r>
            <a:r>
              <a:rPr lang="en-US" sz="1200" b="0" i="0" kern="1200" dirty="0" smtClean="0">
                <a:solidFill>
                  <a:schemeClr val="tx1"/>
                </a:solidFill>
                <a:effectLst/>
                <a:latin typeface="+mn-lt"/>
                <a:ea typeface="+mn-ea"/>
                <a:cs typeface="+mn-cs"/>
              </a:rPr>
              <a:t> ha </a:t>
            </a:r>
            <a:r>
              <a:rPr lang="en-US" sz="1200" b="0" i="0" kern="1200" dirty="0" err="1" smtClean="0">
                <a:solidFill>
                  <a:schemeClr val="tx1"/>
                </a:solidFill>
                <a:effectLst/>
                <a:latin typeface="+mn-lt"/>
                <a:ea typeface="+mn-ea"/>
                <a:cs typeface="+mn-cs"/>
              </a:rPr>
              <a:t>ido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evolucionando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introduciendo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mejores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conceptos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mejores</a:t>
            </a:r>
            <a:r>
              <a:rPr lang="en-US" sz="1200" b="0" i="0" kern="1200" baseline="0" dirty="0" smtClean="0">
                <a:solidFill>
                  <a:schemeClr val="tx1"/>
                </a:solidFill>
                <a:effectLst/>
                <a:latin typeface="+mn-lt"/>
                <a:ea typeface="+mn-ea"/>
                <a:cs typeface="+mn-cs"/>
              </a:rPr>
              <a:t> que </a:t>
            </a:r>
            <a:r>
              <a:rPr lang="en-US" sz="1200" b="0" i="0" kern="1200" baseline="0" dirty="0" err="1" smtClean="0">
                <a:solidFill>
                  <a:schemeClr val="tx1"/>
                </a:solidFill>
                <a:effectLst/>
                <a:latin typeface="+mn-lt"/>
                <a:ea typeface="+mn-ea"/>
                <a:cs typeface="+mn-cs"/>
              </a:rPr>
              <a:t>en</a:t>
            </a:r>
            <a:r>
              <a:rPr lang="en-US" sz="1200" b="0" i="0" kern="1200" baseline="0" dirty="0" smtClean="0">
                <a:solidFill>
                  <a:schemeClr val="tx1"/>
                </a:solidFill>
                <a:effectLst/>
                <a:latin typeface="+mn-lt"/>
                <a:ea typeface="+mn-ea"/>
                <a:cs typeface="+mn-cs"/>
              </a:rPr>
              <a:t> J</a:t>
            </a:r>
            <a:r>
              <a:rPr lang="en-US" sz="1200" b="0" i="0" kern="1200" dirty="0" smtClean="0">
                <a:solidFill>
                  <a:schemeClr val="tx1"/>
                </a:solidFill>
                <a:effectLst/>
                <a:latin typeface="+mn-lt"/>
                <a:ea typeface="+mn-ea"/>
                <a:cs typeface="+mn-cs"/>
              </a:rPr>
              <a:t>ava) y </a:t>
            </a:r>
            <a:r>
              <a:rPr lang="en-US" sz="1200" b="0" i="0" kern="1200" dirty="0" err="1" smtClean="0">
                <a:solidFill>
                  <a:schemeClr val="tx1"/>
                </a:solidFill>
                <a:effectLst/>
                <a:latin typeface="+mn-lt"/>
                <a:ea typeface="+mn-ea"/>
                <a:cs typeface="+mn-cs"/>
              </a:rPr>
              <a:t>ya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va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por</a:t>
            </a:r>
            <a:r>
              <a:rPr lang="en-US" sz="1200" b="0" i="0" kern="1200" baseline="0" dirty="0" smtClean="0">
                <a:solidFill>
                  <a:schemeClr val="tx1"/>
                </a:solidFill>
                <a:effectLst/>
                <a:latin typeface="+mn-lt"/>
                <a:ea typeface="+mn-ea"/>
                <a:cs typeface="+mn-cs"/>
              </a:rPr>
              <a:t> la version 9 </a:t>
            </a:r>
            <a:r>
              <a:rPr lang="en-US" sz="1200" b="0" i="0" kern="1200" baseline="0" dirty="0" err="1" smtClean="0">
                <a:solidFill>
                  <a:schemeClr val="tx1"/>
                </a:solidFill>
                <a:effectLst/>
                <a:latin typeface="+mn-lt"/>
                <a:ea typeface="+mn-ea"/>
                <a:cs typeface="+mn-cs"/>
              </a:rPr>
              <a:t>siendo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ya</a:t>
            </a:r>
            <a:r>
              <a:rPr lang="en-US" sz="1200" b="0" i="0" kern="1200" baseline="0" dirty="0" smtClean="0">
                <a:solidFill>
                  <a:schemeClr val="tx1"/>
                </a:solidFill>
                <a:effectLst/>
                <a:latin typeface="+mn-lt"/>
                <a:ea typeface="+mn-ea"/>
                <a:cs typeface="+mn-cs"/>
              </a:rPr>
              <a:t> un </a:t>
            </a:r>
            <a:r>
              <a:rPr lang="en-US" sz="1200" b="0" i="0" kern="1200" baseline="0" dirty="0" err="1" smtClean="0">
                <a:solidFill>
                  <a:schemeClr val="tx1"/>
                </a:solidFill>
                <a:effectLst/>
                <a:latin typeface="+mn-lt"/>
                <a:ea typeface="+mn-ea"/>
                <a:cs typeface="+mn-cs"/>
              </a:rPr>
              <a:t>lenguaje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multiparadigma</a:t>
            </a:r>
            <a:r>
              <a:rPr lang="en-US" sz="1200" b="0" i="0" kern="1200" baseline="0" dirty="0" smtClean="0">
                <a:solidFill>
                  <a:schemeClr val="tx1"/>
                </a:solidFill>
                <a:effectLst/>
                <a:latin typeface="+mn-lt"/>
                <a:ea typeface="+mn-ea"/>
                <a:cs typeface="+mn-cs"/>
              </a:rPr>
              <a:t> que </a:t>
            </a:r>
            <a:r>
              <a:rPr lang="en-US" sz="1200" b="0" i="0" kern="1200" baseline="0" dirty="0" err="1" smtClean="0">
                <a:solidFill>
                  <a:schemeClr val="tx1"/>
                </a:solidFill>
                <a:effectLst/>
                <a:latin typeface="+mn-lt"/>
                <a:ea typeface="+mn-ea"/>
                <a:cs typeface="+mn-cs"/>
              </a:rPr>
              <a:t>soporta</a:t>
            </a:r>
            <a:r>
              <a:rPr lang="en-US" sz="1200" b="0" i="0" kern="1200" baseline="0" dirty="0" smtClean="0">
                <a:solidFill>
                  <a:schemeClr val="tx1"/>
                </a:solidFill>
                <a:effectLst/>
                <a:latin typeface="+mn-lt"/>
                <a:ea typeface="+mn-ea"/>
                <a:cs typeface="+mn-cs"/>
              </a:rPr>
              <a:t> forma de </a:t>
            </a:r>
            <a:r>
              <a:rPr lang="en-US" sz="1200" b="0" i="0" kern="1200" baseline="0" dirty="0" err="1" smtClean="0">
                <a:solidFill>
                  <a:schemeClr val="tx1"/>
                </a:solidFill>
                <a:effectLst/>
                <a:latin typeface="+mn-lt"/>
                <a:ea typeface="+mn-ea"/>
                <a:cs typeface="+mn-cs"/>
              </a:rPr>
              <a:t>tipado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dinámico</a:t>
            </a:r>
            <a:r>
              <a:rPr lang="en-US" sz="1200" b="0" i="0" kern="1200" baseline="0" dirty="0" smtClean="0">
                <a:solidFill>
                  <a:schemeClr val="tx1"/>
                </a:solidFill>
                <a:effectLst/>
                <a:latin typeface="+mn-lt"/>
                <a:ea typeface="+mn-ea"/>
                <a:cs typeface="+mn-cs"/>
              </a:rPr>
              <a:t>.</a:t>
            </a:r>
          </a:p>
          <a:p>
            <a:r>
              <a:rPr lang="en-US" sz="1200" b="0" i="0" kern="1200" baseline="0" dirty="0" err="1" smtClean="0">
                <a:solidFill>
                  <a:schemeClr val="tx1"/>
                </a:solidFill>
                <a:effectLst/>
                <a:latin typeface="+mn-lt"/>
                <a:ea typeface="+mn-ea"/>
                <a:cs typeface="+mn-cs"/>
              </a:rPr>
              <a:t>Inicialmente</a:t>
            </a:r>
            <a:r>
              <a:rPr lang="en-US" sz="1200" b="0" i="0" kern="1200" baseline="0" dirty="0" smtClean="0">
                <a:solidFill>
                  <a:schemeClr val="tx1"/>
                </a:solidFill>
                <a:effectLst/>
                <a:latin typeface="+mn-lt"/>
                <a:ea typeface="+mn-ea"/>
                <a:cs typeface="+mn-cs"/>
              </a:rPr>
              <a:t> solo </a:t>
            </a:r>
            <a:r>
              <a:rPr lang="en-US" sz="1200" b="0" i="0" kern="1200" baseline="0" dirty="0" err="1" smtClean="0">
                <a:solidFill>
                  <a:schemeClr val="tx1"/>
                </a:solidFill>
                <a:effectLst/>
                <a:latin typeface="+mn-lt"/>
                <a:ea typeface="+mn-ea"/>
                <a:cs typeface="+mn-cs"/>
              </a:rPr>
              <a:t>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ambientes</a:t>
            </a:r>
            <a:r>
              <a:rPr lang="en-US" sz="1200" b="0" i="0" kern="1200" baseline="0" dirty="0" smtClean="0">
                <a:solidFill>
                  <a:schemeClr val="tx1"/>
                </a:solidFill>
                <a:effectLst/>
                <a:latin typeface="+mn-lt"/>
                <a:ea typeface="+mn-ea"/>
                <a:cs typeface="+mn-cs"/>
              </a:rPr>
              <a:t> Windows </a:t>
            </a:r>
            <a:r>
              <a:rPr lang="en-US" sz="1200" b="0" i="0" kern="1200" baseline="0" dirty="0" err="1" smtClean="0">
                <a:solidFill>
                  <a:schemeClr val="tx1"/>
                </a:solidFill>
                <a:effectLst/>
                <a:latin typeface="+mn-lt"/>
                <a:ea typeface="+mn-ea"/>
                <a:cs typeface="+mn-cs"/>
              </a:rPr>
              <a:t>por</a:t>
            </a:r>
            <a:r>
              <a:rPr lang="en-US" sz="1200" b="0" i="0" kern="1200" baseline="0" dirty="0" smtClean="0">
                <a:solidFill>
                  <a:schemeClr val="tx1"/>
                </a:solidFill>
                <a:effectLst/>
                <a:latin typeface="+mn-lt"/>
                <a:ea typeface="+mn-ea"/>
                <a:cs typeface="+mn-cs"/>
              </a:rPr>
              <a:t> lo que </a:t>
            </a:r>
            <a:r>
              <a:rPr lang="en-US" sz="1200" b="0" i="0" kern="1200" baseline="0" dirty="0" err="1" smtClean="0">
                <a:solidFill>
                  <a:schemeClr val="tx1"/>
                </a:solidFill>
                <a:effectLst/>
                <a:latin typeface="+mn-lt"/>
                <a:ea typeface="+mn-ea"/>
                <a:cs typeface="+mn-cs"/>
              </a:rPr>
              <a:t>por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animosidad</a:t>
            </a:r>
            <a:r>
              <a:rPr lang="en-US" sz="1200" b="0" i="0" kern="1200" baseline="0" dirty="0" smtClean="0">
                <a:solidFill>
                  <a:schemeClr val="tx1"/>
                </a:solidFill>
                <a:effectLst/>
                <a:latin typeface="+mn-lt"/>
                <a:ea typeface="+mn-ea"/>
                <a:cs typeface="+mn-cs"/>
              </a:rPr>
              <a:t> de parte de la </a:t>
            </a:r>
            <a:r>
              <a:rPr lang="en-US" sz="1200" b="0" i="0" kern="1200" baseline="0" dirty="0" err="1" smtClean="0">
                <a:solidFill>
                  <a:schemeClr val="tx1"/>
                </a:solidFill>
                <a:effectLst/>
                <a:latin typeface="+mn-lt"/>
                <a:ea typeface="+mn-ea"/>
                <a:cs typeface="+mn-cs"/>
              </a:rPr>
              <a:t>comunidad</a:t>
            </a:r>
            <a:r>
              <a:rPr lang="en-US" sz="1200" b="0" i="0" kern="1200" baseline="0" dirty="0" smtClean="0">
                <a:solidFill>
                  <a:schemeClr val="tx1"/>
                </a:solidFill>
                <a:effectLst/>
                <a:latin typeface="+mn-lt"/>
                <a:ea typeface="+mn-ea"/>
                <a:cs typeface="+mn-cs"/>
              </a:rPr>
              <a:t> para con Microsoft no se </a:t>
            </a:r>
            <a:r>
              <a:rPr lang="en-US" sz="1200" b="0" i="0" kern="1200" baseline="0" dirty="0" err="1" smtClean="0">
                <a:solidFill>
                  <a:schemeClr val="tx1"/>
                </a:solidFill>
                <a:effectLst/>
                <a:latin typeface="+mn-lt"/>
                <a:ea typeface="+mn-ea"/>
                <a:cs typeface="+mn-cs"/>
              </a:rPr>
              <a:t>hizo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más</a:t>
            </a:r>
            <a:r>
              <a:rPr lang="en-US" sz="1200" b="0" i="0" kern="1200" baseline="0" dirty="0" smtClean="0">
                <a:solidFill>
                  <a:schemeClr val="tx1"/>
                </a:solidFill>
                <a:effectLst/>
                <a:latin typeface="+mn-lt"/>
                <a:ea typeface="+mn-ea"/>
                <a:cs typeface="+mn-cs"/>
              </a:rPr>
              <a:t> popular a </a:t>
            </a:r>
            <a:r>
              <a:rPr lang="en-US" sz="1200" b="0" i="0" kern="1200" baseline="0" dirty="0" err="1" smtClean="0">
                <a:solidFill>
                  <a:schemeClr val="tx1"/>
                </a:solidFill>
                <a:effectLst/>
                <a:latin typeface="+mn-lt"/>
                <a:ea typeface="+mn-ea"/>
                <a:cs typeface="+mn-cs"/>
              </a:rPr>
              <a:t>pesar</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los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méritos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propios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LP. </a:t>
            </a:r>
          </a:p>
          <a:p>
            <a:r>
              <a:rPr lang="en-US" sz="1200" b="0" i="0" kern="1200" baseline="0" dirty="0" smtClean="0">
                <a:solidFill>
                  <a:schemeClr val="tx1"/>
                </a:solidFill>
                <a:effectLst/>
                <a:latin typeface="+mn-lt"/>
                <a:ea typeface="+mn-ea"/>
                <a:cs typeface="+mn-cs"/>
              </a:rPr>
              <a:t>Sin embargo </a:t>
            </a:r>
            <a:r>
              <a:rPr lang="en-US" sz="1200" b="0" i="0" kern="1200" baseline="0" dirty="0" err="1" smtClean="0">
                <a:solidFill>
                  <a:schemeClr val="tx1"/>
                </a:solidFill>
                <a:effectLst/>
                <a:latin typeface="+mn-lt"/>
                <a:ea typeface="+mn-ea"/>
                <a:cs typeface="+mn-cs"/>
              </a:rPr>
              <a:t>actualmente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ya</a:t>
            </a:r>
            <a:r>
              <a:rPr lang="en-US" sz="1200" b="0" i="0" kern="1200" baseline="0" dirty="0" smtClean="0">
                <a:solidFill>
                  <a:schemeClr val="tx1"/>
                </a:solidFill>
                <a:effectLst/>
                <a:latin typeface="+mn-lt"/>
                <a:ea typeface="+mn-ea"/>
                <a:cs typeface="+mn-cs"/>
              </a:rPr>
              <a:t> es de </a:t>
            </a:r>
            <a:r>
              <a:rPr lang="en-US" sz="1200" b="0" i="0" kern="1200" baseline="0" dirty="0" err="1" smtClean="0">
                <a:solidFill>
                  <a:schemeClr val="tx1"/>
                </a:solidFill>
                <a:effectLst/>
                <a:latin typeface="+mn-lt"/>
                <a:ea typeface="+mn-ea"/>
                <a:cs typeface="+mn-cs"/>
              </a:rPr>
              <a:t>código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abierto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puede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ejecutado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también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a:t>
            </a:r>
            <a:r>
              <a:rPr lang="en-US" sz="1200" b="0" i="0" kern="1200" baseline="0" dirty="0" smtClean="0">
                <a:solidFill>
                  <a:schemeClr val="tx1"/>
                </a:solidFill>
                <a:effectLst/>
                <a:latin typeface="+mn-lt"/>
                <a:ea typeface="+mn-ea"/>
                <a:cs typeface="+mn-cs"/>
              </a:rPr>
              <a:t> Android e iOS</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PHP</a:t>
            </a:r>
          </a:p>
          <a:p>
            <a:r>
              <a:rPr lang="en-US" sz="1200" b="0" i="0" kern="1200" dirty="0" err="1" smtClean="0">
                <a:solidFill>
                  <a:schemeClr val="tx1"/>
                </a:solidFill>
                <a:effectLst/>
                <a:latin typeface="+mn-lt"/>
                <a:ea typeface="+mn-ea"/>
                <a:cs typeface="+mn-cs"/>
              </a:rPr>
              <a:t>Creado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desde</a:t>
            </a:r>
            <a:r>
              <a:rPr lang="en-US" sz="1200" b="0" i="0" kern="1200" dirty="0" smtClean="0">
                <a:solidFill>
                  <a:schemeClr val="tx1"/>
                </a:solidFill>
                <a:effectLst/>
                <a:latin typeface="+mn-lt"/>
                <a:ea typeface="+mn-ea"/>
                <a:cs typeface="+mn-cs"/>
              </a:rPr>
              <a:t> 1990 para el </a:t>
            </a:r>
            <a:r>
              <a:rPr lang="en-US" sz="1200" b="0" i="0" kern="1200" dirty="0" err="1" smtClean="0">
                <a:solidFill>
                  <a:schemeClr val="tx1"/>
                </a:solidFill>
                <a:effectLst/>
                <a:latin typeface="+mn-lt"/>
                <a:ea typeface="+mn-ea"/>
                <a:cs typeface="+mn-cs"/>
              </a:rPr>
              <a:t>desarrollo</a:t>
            </a:r>
            <a:r>
              <a:rPr lang="en-US" sz="1200" b="0" i="0" kern="1200" dirty="0" smtClean="0">
                <a:solidFill>
                  <a:schemeClr val="tx1"/>
                </a:solidFill>
                <a:effectLst/>
                <a:latin typeface="+mn-lt"/>
                <a:ea typeface="+mn-ea"/>
                <a:cs typeface="+mn-cs"/>
              </a:rPr>
              <a:t> de </a:t>
            </a:r>
            <a:r>
              <a:rPr lang="en-US" sz="1200" b="0" i="0" kern="1200" dirty="0" err="1" smtClean="0">
                <a:solidFill>
                  <a:schemeClr val="tx1"/>
                </a:solidFill>
                <a:effectLst/>
                <a:latin typeface="+mn-lt"/>
                <a:ea typeface="+mn-ea"/>
                <a:cs typeface="+mn-cs"/>
              </a:rPr>
              <a:t>páginas</a:t>
            </a:r>
            <a:r>
              <a:rPr lang="en-US" sz="1200" b="0" i="0" kern="1200" baseline="0" dirty="0" smtClean="0">
                <a:solidFill>
                  <a:schemeClr val="tx1"/>
                </a:solidFill>
                <a:effectLst/>
                <a:latin typeface="+mn-lt"/>
                <a:ea typeface="+mn-ea"/>
                <a:cs typeface="+mn-cs"/>
              </a:rPr>
              <a:t> web. No es </a:t>
            </a:r>
            <a:r>
              <a:rPr lang="en-US" sz="1200" b="0" i="0" kern="1200" baseline="0" dirty="0" err="1" smtClean="0">
                <a:solidFill>
                  <a:schemeClr val="tx1"/>
                </a:solidFill>
                <a:effectLst/>
                <a:latin typeface="+mn-lt"/>
                <a:ea typeface="+mn-ea"/>
                <a:cs typeface="+mn-cs"/>
              </a:rPr>
              <a:t>actualmente</a:t>
            </a:r>
            <a:r>
              <a:rPr lang="en-US" sz="1200" b="0" i="0" kern="1200" baseline="0" dirty="0" smtClean="0">
                <a:solidFill>
                  <a:schemeClr val="tx1"/>
                </a:solidFill>
                <a:effectLst/>
                <a:latin typeface="+mn-lt"/>
                <a:ea typeface="+mn-ea"/>
                <a:cs typeface="+mn-cs"/>
              </a:rPr>
              <a:t> del </a:t>
            </a:r>
            <a:r>
              <a:rPr lang="en-US" sz="1200" b="0" i="0" kern="1200" baseline="0" dirty="0" err="1" smtClean="0">
                <a:solidFill>
                  <a:schemeClr val="tx1"/>
                </a:solidFill>
                <a:effectLst/>
                <a:latin typeface="+mn-lt"/>
                <a:ea typeface="+mn-ea"/>
                <a:cs typeface="+mn-cs"/>
              </a:rPr>
              <a:t>agrado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los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nuevos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desarrolladores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pero</a:t>
            </a:r>
            <a:r>
              <a:rPr lang="en-US" sz="1200" b="0" i="0" kern="1200" baseline="0" dirty="0" smtClean="0">
                <a:solidFill>
                  <a:schemeClr val="tx1"/>
                </a:solidFill>
                <a:effectLst/>
                <a:latin typeface="+mn-lt"/>
                <a:ea typeface="+mn-ea"/>
                <a:cs typeface="+mn-cs"/>
              </a:rPr>
              <a:t> hay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gran </a:t>
            </a:r>
            <a:r>
              <a:rPr lang="en-US" sz="1200" b="0" i="0" kern="1200" baseline="0" dirty="0" err="1" smtClean="0">
                <a:solidFill>
                  <a:schemeClr val="tx1"/>
                </a:solidFill>
                <a:effectLst/>
                <a:latin typeface="+mn-lt"/>
                <a:ea typeface="+mn-ea"/>
                <a:cs typeface="+mn-cs"/>
              </a:rPr>
              <a:t>cantidad</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sitios</a:t>
            </a:r>
            <a:r>
              <a:rPr lang="en-US" sz="1200" b="0" i="0" kern="1200" baseline="0" dirty="0" smtClean="0">
                <a:solidFill>
                  <a:schemeClr val="tx1"/>
                </a:solidFill>
                <a:effectLst/>
                <a:latin typeface="+mn-lt"/>
                <a:ea typeface="+mn-ea"/>
                <a:cs typeface="+mn-cs"/>
              </a:rPr>
              <a:t> web </a:t>
            </a:r>
            <a:r>
              <a:rPr lang="en-US" sz="1200" b="0" i="0" kern="1200" baseline="0" dirty="0" err="1" smtClean="0">
                <a:solidFill>
                  <a:schemeClr val="tx1"/>
                </a:solidFill>
                <a:effectLst/>
                <a:latin typeface="+mn-lt"/>
                <a:ea typeface="+mn-ea"/>
                <a:cs typeface="+mn-cs"/>
              </a:rPr>
              <a:t>desarrollados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 PHP (</a:t>
            </a:r>
            <a:r>
              <a:rPr lang="en-US" sz="1200" b="0" i="0" kern="1200" dirty="0" err="1" smtClean="0">
                <a:solidFill>
                  <a:schemeClr val="tx1"/>
                </a:solidFill>
                <a:effectLst/>
                <a:latin typeface="+mn-lt"/>
                <a:ea typeface="+mn-ea"/>
                <a:cs typeface="+mn-cs"/>
              </a:rPr>
              <a:t>más</a:t>
            </a:r>
            <a:r>
              <a:rPr lang="en-US" sz="1200" b="0" i="0" kern="1200" dirty="0" smtClean="0">
                <a:solidFill>
                  <a:schemeClr val="tx1"/>
                </a:solidFill>
                <a:effectLst/>
                <a:latin typeface="+mn-lt"/>
                <a:ea typeface="+mn-ea"/>
                <a:cs typeface="+mn-cs"/>
              </a:rPr>
              <a:t> del 80%). Yahoo y Facebook </a:t>
            </a:r>
            <a:r>
              <a:rPr lang="en-US" sz="1200" b="0" i="0" kern="1200" dirty="0" err="1" smtClean="0">
                <a:solidFill>
                  <a:schemeClr val="tx1"/>
                </a:solidFill>
                <a:effectLst/>
                <a:latin typeface="+mn-lt"/>
                <a:ea typeface="+mn-ea"/>
                <a:cs typeface="+mn-cs"/>
              </a:rPr>
              <a:t>están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desarrollados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a:t>
            </a:r>
            <a:r>
              <a:rPr lang="en-US" sz="1200" b="0" i="0" kern="1200" baseline="0" dirty="0" smtClean="0">
                <a:solidFill>
                  <a:schemeClr val="tx1"/>
                </a:solidFill>
                <a:effectLst/>
                <a:latin typeface="+mn-lt"/>
                <a:ea typeface="+mn-ea"/>
                <a:cs typeface="+mn-cs"/>
              </a:rPr>
              <a:t> PHP.</a:t>
            </a:r>
          </a:p>
          <a:p>
            <a:endParaRPr lang="en-US" sz="1200" b="0" i="0" kern="1200" baseline="0" dirty="0" smtClean="0">
              <a:solidFill>
                <a:schemeClr val="tx1"/>
              </a:solidFill>
              <a:effectLst/>
              <a:latin typeface="+mn-lt"/>
              <a:ea typeface="+mn-ea"/>
              <a:cs typeface="+mn-cs"/>
            </a:endParaRPr>
          </a:p>
          <a:p>
            <a:r>
              <a:rPr lang="en-US" sz="1200" b="1" i="0" kern="1200" baseline="0" dirty="0" smtClean="0">
                <a:solidFill>
                  <a:schemeClr val="tx1"/>
                </a:solidFill>
                <a:effectLst/>
                <a:latin typeface="+mn-lt"/>
                <a:ea typeface="+mn-ea"/>
                <a:cs typeface="+mn-cs"/>
              </a:rPr>
              <a:t>C++</a:t>
            </a:r>
          </a:p>
          <a:p>
            <a:r>
              <a:rPr lang="en-US" sz="1200" b="0" i="0" kern="1200" dirty="0" err="1" smtClean="0">
                <a:solidFill>
                  <a:schemeClr val="tx1"/>
                </a:solidFill>
                <a:effectLst/>
                <a:latin typeface="+mn-lt"/>
                <a:ea typeface="+mn-ea"/>
                <a:cs typeface="+mn-cs"/>
              </a:rPr>
              <a:t>Desarrollado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los</a:t>
            </a:r>
            <a:r>
              <a:rPr lang="en-US" sz="1200" b="0" i="0" kern="1200" dirty="0" smtClean="0">
                <a:solidFill>
                  <a:schemeClr val="tx1"/>
                </a:solidFill>
                <a:effectLst/>
                <a:latin typeface="+mn-lt"/>
                <a:ea typeface="+mn-ea"/>
                <a:cs typeface="+mn-cs"/>
              </a:rPr>
              <a:t> 80’s para la inclusion de la OO </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 C. Pero es </a:t>
            </a:r>
            <a:r>
              <a:rPr lang="en-US" sz="1200" b="0" i="0" kern="1200" dirty="0" err="1" smtClean="0">
                <a:solidFill>
                  <a:schemeClr val="tx1"/>
                </a:solidFill>
                <a:effectLst/>
                <a:latin typeface="+mn-lt"/>
                <a:ea typeface="+mn-ea"/>
                <a:cs typeface="+mn-cs"/>
              </a:rPr>
              <a:t>más</a:t>
            </a:r>
            <a:r>
              <a:rPr lang="en-US" sz="1200" b="0" i="0" kern="1200" dirty="0" smtClean="0">
                <a:solidFill>
                  <a:schemeClr val="tx1"/>
                </a:solidFill>
                <a:effectLst/>
                <a:latin typeface="+mn-lt"/>
                <a:ea typeface="+mn-ea"/>
                <a:cs typeface="+mn-cs"/>
              </a:rPr>
              <a:t> que</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una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ampliación</a:t>
            </a:r>
            <a:r>
              <a:rPr lang="en-US" sz="1200" b="0" i="0" kern="1200" baseline="0" dirty="0" smtClean="0">
                <a:solidFill>
                  <a:schemeClr val="tx1"/>
                </a:solidFill>
                <a:effectLst/>
                <a:latin typeface="+mn-lt"/>
                <a:ea typeface="+mn-ea"/>
                <a:cs typeface="+mn-cs"/>
              </a:rPr>
              <a:t> de C. La </a:t>
            </a:r>
            <a:r>
              <a:rPr lang="en-US" sz="1200" b="0" i="0" kern="1200" baseline="0" dirty="0" err="1" smtClean="0">
                <a:solidFill>
                  <a:schemeClr val="tx1"/>
                </a:solidFill>
                <a:effectLst/>
                <a:latin typeface="+mn-lt"/>
                <a:ea typeface="+mn-ea"/>
                <a:cs typeface="+mn-cs"/>
              </a:rPr>
              <a:t>existencia</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compiladores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muy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eficientes</a:t>
            </a:r>
            <a:r>
              <a:rPr lang="en-US" sz="1200" b="0" i="0" kern="1200" baseline="0" dirty="0" smtClean="0">
                <a:solidFill>
                  <a:schemeClr val="tx1"/>
                </a:solidFill>
                <a:effectLst/>
                <a:latin typeface="+mn-lt"/>
                <a:ea typeface="+mn-ea"/>
                <a:cs typeface="+mn-cs"/>
              </a:rPr>
              <a:t> de </a:t>
            </a:r>
            <a:r>
              <a:rPr lang="en-US" sz="1200" b="0" i="0" kern="1200" dirty="0" smtClean="0">
                <a:solidFill>
                  <a:schemeClr val="tx1"/>
                </a:solidFill>
                <a:effectLst/>
                <a:latin typeface="+mn-lt"/>
                <a:ea typeface="+mn-ea"/>
                <a:cs typeface="+mn-cs"/>
              </a:rPr>
              <a:t>C++ y</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ser</a:t>
            </a:r>
            <a:r>
              <a:rPr lang="en-US" sz="1200" b="0" i="0" kern="1200" baseline="0" dirty="0" smtClean="0">
                <a:solidFill>
                  <a:schemeClr val="tx1"/>
                </a:solidFill>
                <a:effectLst/>
                <a:latin typeface="+mn-lt"/>
                <a:ea typeface="+mn-ea"/>
                <a:cs typeface="+mn-cs"/>
              </a:rPr>
              <a:t> un LP que </a:t>
            </a:r>
            <a:r>
              <a:rPr lang="en-US" sz="1200" b="0" i="0" kern="1200" baseline="0" dirty="0" err="1" smtClean="0">
                <a:solidFill>
                  <a:schemeClr val="tx1"/>
                </a:solidFill>
                <a:effectLst/>
                <a:latin typeface="+mn-lt"/>
                <a:ea typeface="+mn-ea"/>
                <a:cs typeface="+mn-cs"/>
              </a:rPr>
              <a:t>permite</a:t>
            </a:r>
            <a:r>
              <a:rPr lang="en-US" sz="1200" b="0" i="0" kern="1200" baseline="0" dirty="0" smtClean="0">
                <a:solidFill>
                  <a:schemeClr val="tx1"/>
                </a:solidFill>
                <a:effectLst/>
                <a:latin typeface="+mn-lt"/>
                <a:ea typeface="+mn-ea"/>
                <a:cs typeface="+mn-cs"/>
              </a:rPr>
              <a:t> al </a:t>
            </a:r>
            <a:r>
              <a:rPr lang="en-US" sz="1200" b="0" i="0" kern="1200" baseline="0" dirty="0" err="1" smtClean="0">
                <a:solidFill>
                  <a:schemeClr val="tx1"/>
                </a:solidFill>
                <a:effectLst/>
                <a:latin typeface="+mn-lt"/>
                <a:ea typeface="+mn-ea"/>
                <a:cs typeface="+mn-cs"/>
              </a:rPr>
              <a:t>desarrollador</a:t>
            </a:r>
            <a:r>
              <a:rPr lang="en-US" sz="1200" b="0" i="0" kern="1200" baseline="0" dirty="0" smtClean="0">
                <a:solidFill>
                  <a:schemeClr val="tx1"/>
                </a:solidFill>
                <a:effectLst/>
                <a:latin typeface="+mn-lt"/>
                <a:ea typeface="+mn-ea"/>
                <a:cs typeface="+mn-cs"/>
              </a:rPr>
              <a:t> un </a:t>
            </a:r>
            <a:r>
              <a:rPr lang="en-US" sz="1200" b="0" i="0" kern="1200" baseline="0" dirty="0" err="1" smtClean="0">
                <a:solidFill>
                  <a:schemeClr val="tx1"/>
                </a:solidFill>
                <a:effectLst/>
                <a:latin typeface="+mn-lt"/>
                <a:ea typeface="+mn-ea"/>
                <a:cs typeface="+mn-cs"/>
              </a:rPr>
              <a:t>mejor</a:t>
            </a:r>
            <a:r>
              <a:rPr lang="en-US" sz="1200" b="0" i="0" kern="1200" baseline="0" dirty="0" smtClean="0">
                <a:solidFill>
                  <a:schemeClr val="tx1"/>
                </a:solidFill>
                <a:effectLst/>
                <a:latin typeface="+mn-lt"/>
                <a:ea typeface="+mn-ea"/>
                <a:cs typeface="+mn-cs"/>
              </a:rPr>
              <a:t> control de </a:t>
            </a:r>
            <a:r>
              <a:rPr lang="en-US" sz="1200" b="0" i="0" kern="1200" baseline="0" dirty="0" err="1" smtClean="0">
                <a:solidFill>
                  <a:schemeClr val="tx1"/>
                </a:solidFill>
                <a:effectLst/>
                <a:latin typeface="+mn-lt"/>
                <a:ea typeface="+mn-ea"/>
                <a:cs typeface="+mn-cs"/>
              </a:rPr>
              <a:t>los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recursos</a:t>
            </a:r>
            <a:r>
              <a:rPr lang="en-US" sz="1200" b="0" i="0" kern="1200" dirty="0" smtClean="0">
                <a:solidFill>
                  <a:schemeClr val="tx1"/>
                </a:solidFill>
                <a:effectLst/>
                <a:latin typeface="+mn-lt"/>
                <a:ea typeface="+mn-ea"/>
                <a:cs typeface="+mn-cs"/>
              </a:rPr>
              <a:t> lo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hace</a:t>
            </a:r>
            <a:r>
              <a:rPr lang="en-US" sz="1200" b="0" i="0" kern="1200" baseline="0" dirty="0" smtClean="0">
                <a:solidFill>
                  <a:schemeClr val="tx1"/>
                </a:solidFill>
                <a:effectLst/>
                <a:latin typeface="+mn-lt"/>
                <a:ea typeface="+mn-ea"/>
                <a:cs typeface="+mn-cs"/>
              </a:rPr>
              <a:t> un LP </a:t>
            </a:r>
            <a:r>
              <a:rPr lang="en-US" sz="1200" b="0" i="0" kern="1200" baseline="0" dirty="0" err="1" smtClean="0">
                <a:solidFill>
                  <a:schemeClr val="tx1"/>
                </a:solidFill>
                <a:effectLst/>
                <a:latin typeface="+mn-lt"/>
                <a:ea typeface="+mn-ea"/>
                <a:cs typeface="+mn-cs"/>
              </a:rPr>
              <a:t>muy</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utilizado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cuando</a:t>
            </a:r>
            <a:r>
              <a:rPr lang="en-US" sz="1200" b="0" i="0" kern="1200" baseline="0" dirty="0" smtClean="0">
                <a:solidFill>
                  <a:schemeClr val="tx1"/>
                </a:solidFill>
                <a:effectLst/>
                <a:latin typeface="+mn-lt"/>
                <a:ea typeface="+mn-ea"/>
                <a:cs typeface="+mn-cs"/>
              </a:rPr>
              <a:t> se </a:t>
            </a:r>
            <a:r>
              <a:rPr lang="en-US" sz="1200" b="0" i="0" kern="1200" baseline="0" dirty="0" err="1" smtClean="0">
                <a:solidFill>
                  <a:schemeClr val="tx1"/>
                </a:solidFill>
                <a:effectLst/>
                <a:latin typeface="+mn-lt"/>
                <a:ea typeface="+mn-ea"/>
                <a:cs typeface="+mn-cs"/>
              </a:rPr>
              <a:t>busca</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buen</a:t>
            </a:r>
            <a:r>
              <a:rPr lang="en-US" sz="1200" b="0" i="0" kern="1200" baseline="0" dirty="0" smtClean="0">
                <a:solidFill>
                  <a:schemeClr val="tx1"/>
                </a:solidFill>
                <a:effectLst/>
                <a:latin typeface="+mn-lt"/>
                <a:ea typeface="+mn-ea"/>
                <a:cs typeface="+mn-cs"/>
              </a:rPr>
              <a:t> performance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sistemas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embebidos</a:t>
            </a:r>
            <a:r>
              <a:rPr lang="en-US" sz="1200" b="0" i="0" kern="1200" baseline="0" dirty="0" smtClean="0">
                <a:solidFill>
                  <a:schemeClr val="tx1"/>
                </a:solidFill>
                <a:effectLst/>
                <a:latin typeface="+mn-lt"/>
                <a:ea typeface="+mn-ea"/>
                <a:cs typeface="+mn-cs"/>
              </a:rPr>
              <a:t> o el </a:t>
            </a:r>
            <a:r>
              <a:rPr lang="en-US" sz="1200" b="0" i="0" kern="1200" baseline="0" dirty="0" err="1" smtClean="0">
                <a:solidFill>
                  <a:schemeClr val="tx1"/>
                </a:solidFill>
                <a:effectLst/>
                <a:latin typeface="+mn-lt"/>
                <a:ea typeface="+mn-ea"/>
                <a:cs typeface="+mn-cs"/>
              </a:rPr>
              <a:t>desarrollo</a:t>
            </a:r>
            <a:r>
              <a:rPr lang="en-US" sz="1200" b="0" i="0" kern="1200" baseline="0" dirty="0" smtClean="0">
                <a:solidFill>
                  <a:schemeClr val="tx1"/>
                </a:solidFill>
                <a:effectLst/>
                <a:latin typeface="+mn-lt"/>
                <a:ea typeface="+mn-ea"/>
                <a:cs typeface="+mn-cs"/>
              </a:rPr>
              <a:t> de </a:t>
            </a:r>
            <a:r>
              <a:rPr lang="en-US" sz="1200" b="0" i="0" kern="1200" baseline="0" dirty="0" err="1" smtClean="0">
                <a:solidFill>
                  <a:schemeClr val="tx1"/>
                </a:solidFill>
                <a:effectLst/>
                <a:latin typeface="+mn-lt"/>
                <a:ea typeface="+mn-ea"/>
                <a:cs typeface="+mn-cs"/>
              </a:rPr>
              <a:t>bibliotecas</a:t>
            </a:r>
            <a:r>
              <a:rPr lang="en-US" sz="1200" b="0" i="0" kern="1200" baseline="0" dirty="0" smtClean="0">
                <a:solidFill>
                  <a:schemeClr val="tx1"/>
                </a:solidFill>
                <a:effectLst/>
                <a:latin typeface="+mn-lt"/>
                <a:ea typeface="+mn-ea"/>
                <a:cs typeface="+mn-cs"/>
              </a:rPr>
              <a:t> para </a:t>
            </a:r>
            <a:r>
              <a:rPr lang="en-US" sz="1200" b="0" i="0" kern="1200" baseline="0" dirty="0" err="1" smtClean="0">
                <a:solidFill>
                  <a:schemeClr val="tx1"/>
                </a:solidFill>
                <a:effectLst/>
                <a:latin typeface="+mn-lt"/>
                <a:ea typeface="+mn-ea"/>
                <a:cs typeface="+mn-cs"/>
              </a:rPr>
              <a:t>otros</a:t>
            </a:r>
            <a:r>
              <a:rPr lang="en-US" sz="1200" b="0" i="0" kern="1200" baseline="0" dirty="0" smtClean="0">
                <a:solidFill>
                  <a:schemeClr val="tx1"/>
                </a:solidFill>
                <a:effectLst/>
                <a:latin typeface="+mn-lt"/>
                <a:ea typeface="+mn-ea"/>
                <a:cs typeface="+mn-cs"/>
              </a:rPr>
              <a:t> LPs (</a:t>
            </a:r>
            <a:r>
              <a:rPr lang="en-US" sz="1200" b="0" i="0" kern="1200" baseline="0" dirty="0" err="1" smtClean="0">
                <a:solidFill>
                  <a:schemeClr val="tx1"/>
                </a:solidFill>
                <a:effectLst/>
                <a:latin typeface="+mn-lt"/>
                <a:ea typeface="+mn-ea"/>
                <a:cs typeface="+mn-cs"/>
              </a:rPr>
              <a:t>como</a:t>
            </a:r>
            <a:r>
              <a:rPr lang="en-US" sz="1200" b="0" i="0" kern="1200" baseline="0" dirty="0" smtClean="0">
                <a:solidFill>
                  <a:schemeClr val="tx1"/>
                </a:solidFill>
                <a:effectLst/>
                <a:latin typeface="+mn-lt"/>
                <a:ea typeface="+mn-ea"/>
                <a:cs typeface="+mn-cs"/>
              </a:rPr>
              <a:t> Python)</a:t>
            </a:r>
          </a:p>
          <a:p>
            <a:endParaRPr lang="en-US" sz="1200" b="0" i="0" kern="1200" baseline="0" dirty="0" smtClean="0">
              <a:solidFill>
                <a:schemeClr val="tx1"/>
              </a:solidFill>
              <a:effectLst/>
              <a:latin typeface="+mn-lt"/>
              <a:ea typeface="+mn-ea"/>
              <a:cs typeface="+mn-cs"/>
            </a:endParaRPr>
          </a:p>
          <a:p>
            <a:r>
              <a:rPr lang="en-US" sz="1200" b="1" i="0" kern="1200" baseline="0" dirty="0" smtClean="0">
                <a:solidFill>
                  <a:schemeClr val="tx1"/>
                </a:solidFill>
                <a:effectLst/>
                <a:latin typeface="+mn-lt"/>
                <a:ea typeface="+mn-ea"/>
                <a:cs typeface="+mn-cs"/>
              </a:rPr>
              <a:t>Go</a:t>
            </a:r>
          </a:p>
          <a:p>
            <a:r>
              <a:rPr lang="en-US" sz="1200" b="0" i="0" kern="1200" dirty="0" err="1" smtClean="0">
                <a:solidFill>
                  <a:schemeClr val="tx1"/>
                </a:solidFill>
                <a:effectLst/>
                <a:latin typeface="+mn-lt"/>
                <a:ea typeface="+mn-ea"/>
                <a:cs typeface="+mn-cs"/>
              </a:rPr>
              <a:t>Desarrollado</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 2007 </a:t>
            </a:r>
            <a:r>
              <a:rPr lang="en-US" sz="1200" b="0" i="0" kern="1200" dirty="0" err="1" smtClean="0">
                <a:solidFill>
                  <a:schemeClr val="tx1"/>
                </a:solidFill>
                <a:effectLst/>
                <a:latin typeface="+mn-lt"/>
                <a:ea typeface="+mn-ea"/>
                <a:cs typeface="+mn-cs"/>
              </a:rPr>
              <a:t>por</a:t>
            </a:r>
            <a:r>
              <a:rPr lang="en-US" sz="1200" b="0" i="0" kern="1200" dirty="0" smtClean="0">
                <a:solidFill>
                  <a:schemeClr val="tx1"/>
                </a:solidFill>
                <a:effectLst/>
                <a:latin typeface="+mn-lt"/>
                <a:ea typeface="+mn-ea"/>
                <a:cs typeface="+mn-cs"/>
              </a:rPr>
              <a:t> Google para APIs y </a:t>
            </a:r>
            <a:r>
              <a:rPr lang="en-US" sz="1200" b="0" i="0" kern="1200" dirty="0" err="1" smtClean="0">
                <a:solidFill>
                  <a:schemeClr val="tx1"/>
                </a:solidFill>
                <a:effectLst/>
                <a:latin typeface="+mn-lt"/>
                <a:ea typeface="+mn-ea"/>
                <a:cs typeface="+mn-cs"/>
              </a:rPr>
              <a:t>aplicaciones</a:t>
            </a:r>
            <a:r>
              <a:rPr lang="en-US" sz="1200" b="0" i="0" kern="1200" dirty="0" smtClean="0">
                <a:solidFill>
                  <a:schemeClr val="tx1"/>
                </a:solidFill>
                <a:effectLst/>
                <a:latin typeface="+mn-lt"/>
                <a:ea typeface="+mn-ea"/>
                <a:cs typeface="+mn-cs"/>
              </a:rPr>
              <a:t> web. </a:t>
            </a:r>
            <a:r>
              <a:rPr lang="en-US" sz="1200" b="0" i="0" kern="1200" dirty="0" err="1" smtClean="0">
                <a:solidFill>
                  <a:schemeClr val="tx1"/>
                </a:solidFill>
                <a:effectLst/>
                <a:latin typeface="+mn-lt"/>
                <a:ea typeface="+mn-ea"/>
                <a:cs typeface="+mn-cs"/>
              </a:rPr>
              <a:t>Relativamente</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sencillo</a:t>
            </a:r>
            <a:r>
              <a:rPr lang="en-US" sz="1200" b="0" i="0" kern="1200" baseline="0" dirty="0" smtClean="0">
                <a:solidFill>
                  <a:schemeClr val="tx1"/>
                </a:solidFill>
                <a:effectLst/>
                <a:latin typeface="+mn-lt"/>
                <a:ea typeface="+mn-ea"/>
                <a:cs typeface="+mn-cs"/>
              </a:rPr>
              <a:t> y de </a:t>
            </a:r>
            <a:r>
              <a:rPr lang="en-US" sz="1200" b="0" i="0" kern="1200" baseline="0" dirty="0" err="1" smtClean="0">
                <a:solidFill>
                  <a:schemeClr val="tx1"/>
                </a:solidFill>
                <a:effectLst/>
                <a:latin typeface="+mn-lt"/>
                <a:ea typeface="+mn-ea"/>
                <a:cs typeface="+mn-cs"/>
              </a:rPr>
              <a:t>estilo</a:t>
            </a:r>
            <a:r>
              <a:rPr lang="en-US" sz="1200" b="0" i="0" kern="1200" baseline="0" dirty="0" smtClean="0">
                <a:solidFill>
                  <a:schemeClr val="tx1"/>
                </a:solidFill>
                <a:effectLst/>
                <a:latin typeface="+mn-lt"/>
                <a:ea typeface="+mn-ea"/>
                <a:cs typeface="+mn-cs"/>
              </a:rPr>
              <a:t> familiar para </a:t>
            </a:r>
            <a:r>
              <a:rPr lang="en-US" sz="1200" b="0" i="0" kern="1200" baseline="0" dirty="0" err="1" smtClean="0">
                <a:solidFill>
                  <a:schemeClr val="tx1"/>
                </a:solidFill>
                <a:effectLst/>
                <a:latin typeface="+mn-lt"/>
                <a:ea typeface="+mn-ea"/>
                <a:cs typeface="+mn-cs"/>
              </a:rPr>
              <a:t>desarrolladoes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Jav</a:t>
            </a:r>
            <a:r>
              <a:rPr lang="en-US" sz="1200" b="0" i="0" kern="1200" baseline="0" dirty="0" smtClean="0">
                <a:solidFill>
                  <a:schemeClr val="tx1"/>
                </a:solidFill>
                <a:effectLst/>
                <a:latin typeface="+mn-lt"/>
                <a:ea typeface="+mn-ea"/>
                <a:cs typeface="+mn-cs"/>
              </a:rPr>
              <a:t> o C#. </a:t>
            </a:r>
            <a:r>
              <a:rPr lang="en-US" sz="1200" b="0" i="0" kern="1200" baseline="0" dirty="0" err="1" smtClean="0">
                <a:solidFill>
                  <a:schemeClr val="tx1"/>
                </a:solidFill>
                <a:effectLst/>
                <a:latin typeface="+mn-lt"/>
                <a:ea typeface="+mn-ea"/>
                <a:cs typeface="+mn-cs"/>
              </a:rPr>
              <a:t>Orientado</a:t>
            </a:r>
            <a:r>
              <a:rPr lang="en-US" sz="1200" b="0" i="0" kern="1200" baseline="0" dirty="0" smtClean="0">
                <a:solidFill>
                  <a:schemeClr val="tx1"/>
                </a:solidFill>
                <a:effectLst/>
                <a:latin typeface="+mn-lt"/>
                <a:ea typeface="+mn-ea"/>
                <a:cs typeface="+mn-cs"/>
              </a:rPr>
              <a:t> para </a:t>
            </a:r>
            <a:r>
              <a:rPr lang="en-US" sz="1200" b="0" i="0" kern="1200" baseline="0" dirty="0" err="1" smtClean="0">
                <a:solidFill>
                  <a:schemeClr val="tx1"/>
                </a:solidFill>
                <a:effectLst/>
                <a:latin typeface="+mn-lt"/>
                <a:ea typeface="+mn-ea"/>
                <a:cs typeface="+mn-cs"/>
              </a:rPr>
              <a:t>aplicaiones</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multinúcleo</a:t>
            </a:r>
            <a:r>
              <a:rPr lang="en-US" sz="1200" b="0" i="0" kern="1200" baseline="0" dirty="0" smtClean="0">
                <a:solidFill>
                  <a:schemeClr val="tx1"/>
                </a:solidFill>
                <a:effectLst/>
                <a:latin typeface="+mn-lt"/>
                <a:ea typeface="+mn-ea"/>
                <a:cs typeface="+mn-cs"/>
              </a:rPr>
              <a:t> y </a:t>
            </a:r>
            <a:r>
              <a:rPr lang="en-US" sz="1200" b="0" i="0" kern="1200" baseline="0" dirty="0" err="1" smtClean="0">
                <a:solidFill>
                  <a:schemeClr val="tx1"/>
                </a:solidFill>
                <a:effectLst/>
                <a:latin typeface="+mn-lt"/>
                <a:ea typeface="+mn-ea"/>
                <a:cs typeface="+mn-cs"/>
              </a:rPr>
              <a:t>concurrentes</a:t>
            </a:r>
            <a:r>
              <a:rPr lang="en-US" sz="1200" b="0" i="0" kern="1200" baseline="0" dirty="0" smtClean="0">
                <a:solidFill>
                  <a:schemeClr val="tx1"/>
                </a:solidFill>
                <a:effectLst/>
                <a:latin typeface="+mn-lt"/>
                <a:ea typeface="+mn-ea"/>
                <a:cs typeface="+mn-cs"/>
              </a:rPr>
              <a:t>. </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1" kern="1200" dirty="0" smtClean="0">
              <a:solidFill>
                <a:schemeClr val="tx1"/>
              </a:solidFill>
              <a:latin typeface="Consolas" panose="020B0609020204030204" pitchFamily="49" charset="0"/>
              <a:ea typeface="+mn-ea"/>
              <a:cs typeface="+mn-cs"/>
            </a:endParaRPr>
          </a:p>
          <a:p>
            <a:endParaRPr lang="en-US" sz="1200" b="0" kern="1200" dirty="0">
              <a:solidFill>
                <a:schemeClr val="tx1"/>
              </a:solidFill>
              <a:latin typeface="Consolas" panose="020B0609020204030204" pitchFamily="49" charset="0"/>
              <a:ea typeface="+mn-ea"/>
              <a:cs typeface="+mn-cs"/>
            </a:endParaRPr>
          </a:p>
        </p:txBody>
      </p:sp>
      <p:sp>
        <p:nvSpPr>
          <p:cNvPr id="4" name="Footer Placeholder 3"/>
          <p:cNvSpPr>
            <a:spLocks noGrp="1"/>
          </p:cNvSpPr>
          <p:nvPr>
            <p:ph type="ft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2FBED1A1-70B8-45CE-A0BE-1A94BFD34D4E}" type="slidenum">
              <a:rPr lang="en-US" smtClean="0"/>
              <a:t>18</a:t>
            </a:fld>
            <a:endParaRPr lang="en-US"/>
          </a:p>
        </p:txBody>
      </p:sp>
    </p:spTree>
    <p:extLst>
      <p:ext uri="{BB962C8B-B14F-4D97-AF65-F5344CB8AC3E}">
        <p14:creationId xmlns:p14="http://schemas.microsoft.com/office/powerpoint/2010/main" val="2070836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47DECE-3EC5-4D60-942F-21FCB96CBFDD}" type="slidenum">
              <a:rPr lang="en-US" smtClean="0"/>
              <a:t>19</a:t>
            </a:fld>
            <a:endParaRPr lang="en-US"/>
          </a:p>
        </p:txBody>
      </p:sp>
    </p:spTree>
    <p:extLst>
      <p:ext uri="{BB962C8B-B14F-4D97-AF65-F5344CB8AC3E}">
        <p14:creationId xmlns:p14="http://schemas.microsoft.com/office/powerpoint/2010/main" val="4033291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5" name="Footer Placeholder 4"/>
          <p:cNvSpPr>
            <a:spLocks noGrp="1"/>
          </p:cNvSpPr>
          <p:nvPr>
            <p:ph type="ftr" sz="quarter" idx="11"/>
          </p:nvPr>
        </p:nvSpPr>
        <p:spPr/>
        <p:txBody>
          <a:bodyPr/>
          <a:lstStyle/>
          <a:p>
            <a:pPr algn="l"/>
            <a:r>
              <a:rPr lang="en-US" dirty="0" smtClean="0"/>
              <a:t>(C) LP </a:t>
            </a:r>
            <a:r>
              <a:rPr lang="en-US" dirty="0" err="1" smtClean="0"/>
              <a:t>Curso</a:t>
            </a:r>
            <a:r>
              <a:rPr lang="en-US" dirty="0" smtClean="0"/>
              <a:t> 2022</a:t>
            </a:r>
            <a:endParaRPr lang="en-US" dirty="0"/>
          </a:p>
        </p:txBody>
      </p:sp>
      <p:sp>
        <p:nvSpPr>
          <p:cNvPr id="6" name="Slide Number Placeholder 5"/>
          <p:cNvSpPr>
            <a:spLocks noGrp="1"/>
          </p:cNvSpPr>
          <p:nvPr>
            <p:ph type="sldNum" sz="quarter" idx="12"/>
          </p:nvPr>
        </p:nvSpPr>
        <p:spPr/>
        <p:txBody>
          <a:bodyPr/>
          <a:lstStyle/>
          <a:p>
            <a:fld id="{032DC7DE-2887-495F-B947-CA57731FBB7F}" type="slidenum">
              <a:rPr lang="en-US" smtClean="0"/>
              <a:t>‹#›</a:t>
            </a:fld>
            <a:endParaRPr lang="en-US"/>
          </a:p>
        </p:txBody>
      </p:sp>
    </p:spTree>
    <p:extLst>
      <p:ext uri="{BB962C8B-B14F-4D97-AF65-F5344CB8AC3E}">
        <p14:creationId xmlns:p14="http://schemas.microsoft.com/office/powerpoint/2010/main" val="4148741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smtClean="0"/>
              <a:t>(C) LP Curso 2022</a:t>
            </a:r>
            <a:endParaRPr lang="en-US"/>
          </a:p>
        </p:txBody>
      </p:sp>
      <p:sp>
        <p:nvSpPr>
          <p:cNvPr id="6" name="Slide Number Placeholder 5"/>
          <p:cNvSpPr>
            <a:spLocks noGrp="1"/>
          </p:cNvSpPr>
          <p:nvPr>
            <p:ph type="sldNum" sz="quarter" idx="12"/>
          </p:nvPr>
        </p:nvSpPr>
        <p:spPr/>
        <p:txBody>
          <a:bodyPr/>
          <a:lstStyle/>
          <a:p>
            <a:fld id="{032DC7DE-2887-495F-B947-CA57731FBB7F}" type="slidenum">
              <a:rPr lang="en-US" smtClean="0"/>
              <a:t>‹#›</a:t>
            </a:fld>
            <a:endParaRPr lang="en-US"/>
          </a:p>
        </p:txBody>
      </p:sp>
    </p:spTree>
    <p:extLst>
      <p:ext uri="{BB962C8B-B14F-4D97-AF65-F5344CB8AC3E}">
        <p14:creationId xmlns:p14="http://schemas.microsoft.com/office/powerpoint/2010/main" val="1391793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smtClean="0"/>
              <a:t>(C) LP Curso 2022</a:t>
            </a:r>
            <a:endParaRPr lang="en-US"/>
          </a:p>
        </p:txBody>
      </p:sp>
      <p:sp>
        <p:nvSpPr>
          <p:cNvPr id="6" name="Slide Number Placeholder 5"/>
          <p:cNvSpPr>
            <a:spLocks noGrp="1"/>
          </p:cNvSpPr>
          <p:nvPr>
            <p:ph type="sldNum" sz="quarter" idx="12"/>
          </p:nvPr>
        </p:nvSpPr>
        <p:spPr/>
        <p:txBody>
          <a:bodyPr/>
          <a:lstStyle/>
          <a:p>
            <a:fld id="{032DC7DE-2887-495F-B947-CA57731FBB7F}" type="slidenum">
              <a:rPr lang="en-US" smtClean="0"/>
              <a:t>‹#›</a:t>
            </a:fld>
            <a:endParaRPr lang="en-US"/>
          </a:p>
        </p:txBody>
      </p:sp>
    </p:spTree>
    <p:extLst>
      <p:ext uri="{BB962C8B-B14F-4D97-AF65-F5344CB8AC3E}">
        <p14:creationId xmlns:p14="http://schemas.microsoft.com/office/powerpoint/2010/main" val="353151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0" y="6492875"/>
            <a:ext cx="4114800" cy="365125"/>
          </a:xfrm>
        </p:spPr>
        <p:txBody>
          <a:bodyPr/>
          <a:lstStyle/>
          <a:p>
            <a:pPr algn="l"/>
            <a:r>
              <a:rPr lang="en-US" dirty="0" smtClean="0"/>
              <a:t>(C) LP </a:t>
            </a:r>
            <a:r>
              <a:rPr lang="en-US" dirty="0" err="1" smtClean="0"/>
              <a:t>Curso</a:t>
            </a:r>
            <a:r>
              <a:rPr lang="en-US" dirty="0" smtClean="0"/>
              <a:t> 2022</a:t>
            </a:r>
            <a:endParaRPr lang="en-US" dirty="0"/>
          </a:p>
        </p:txBody>
      </p:sp>
      <p:sp>
        <p:nvSpPr>
          <p:cNvPr id="6" name="Slide Number Placeholder 5"/>
          <p:cNvSpPr>
            <a:spLocks noGrp="1"/>
          </p:cNvSpPr>
          <p:nvPr>
            <p:ph type="sldNum" sz="quarter" idx="12"/>
          </p:nvPr>
        </p:nvSpPr>
        <p:spPr>
          <a:xfrm>
            <a:off x="9448800" y="6492874"/>
            <a:ext cx="2743200" cy="365125"/>
          </a:xfrm>
        </p:spPr>
        <p:txBody>
          <a:bodyPr/>
          <a:lstStyle/>
          <a:p>
            <a:fld id="{032DC7DE-2887-495F-B947-CA57731FBB7F}" type="slidenum">
              <a:rPr lang="en-US" smtClean="0"/>
              <a:t>‹#›</a:t>
            </a:fld>
            <a:endParaRPr lang="en-US"/>
          </a:p>
        </p:txBody>
      </p:sp>
    </p:spTree>
    <p:extLst>
      <p:ext uri="{BB962C8B-B14F-4D97-AF65-F5344CB8AC3E}">
        <p14:creationId xmlns:p14="http://schemas.microsoft.com/office/powerpoint/2010/main" val="916645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r>
              <a:rPr lang="en-US" smtClean="0"/>
              <a:t>(C) LP Curso 2022</a:t>
            </a:r>
            <a:endParaRPr lang="en-US"/>
          </a:p>
        </p:txBody>
      </p:sp>
      <p:sp>
        <p:nvSpPr>
          <p:cNvPr id="6" name="Slide Number Placeholder 5"/>
          <p:cNvSpPr>
            <a:spLocks noGrp="1"/>
          </p:cNvSpPr>
          <p:nvPr>
            <p:ph type="sldNum" sz="quarter" idx="12"/>
          </p:nvPr>
        </p:nvSpPr>
        <p:spPr/>
        <p:txBody>
          <a:bodyPr/>
          <a:lstStyle/>
          <a:p>
            <a:fld id="{032DC7DE-2887-495F-B947-CA57731FBB7F}" type="slidenum">
              <a:rPr lang="en-US" smtClean="0"/>
              <a:t>‹#›</a:t>
            </a:fld>
            <a:endParaRPr lang="en-US"/>
          </a:p>
        </p:txBody>
      </p:sp>
    </p:spTree>
    <p:extLst>
      <p:ext uri="{BB962C8B-B14F-4D97-AF65-F5344CB8AC3E}">
        <p14:creationId xmlns:p14="http://schemas.microsoft.com/office/powerpoint/2010/main" val="2881696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smtClean="0"/>
              <a:t>(C) LP Curso 2022</a:t>
            </a:r>
            <a:endParaRPr lang="en-US"/>
          </a:p>
        </p:txBody>
      </p:sp>
      <p:sp>
        <p:nvSpPr>
          <p:cNvPr id="7" name="Slide Number Placeholder 6"/>
          <p:cNvSpPr>
            <a:spLocks noGrp="1"/>
          </p:cNvSpPr>
          <p:nvPr>
            <p:ph type="sldNum" sz="quarter" idx="12"/>
          </p:nvPr>
        </p:nvSpPr>
        <p:spPr/>
        <p:txBody>
          <a:bodyPr/>
          <a:lstStyle/>
          <a:p>
            <a:fld id="{032DC7DE-2887-495F-B947-CA57731FBB7F}" type="slidenum">
              <a:rPr lang="en-US" smtClean="0"/>
              <a:t>‹#›</a:t>
            </a:fld>
            <a:endParaRPr lang="en-US"/>
          </a:p>
        </p:txBody>
      </p:sp>
    </p:spTree>
    <p:extLst>
      <p:ext uri="{BB962C8B-B14F-4D97-AF65-F5344CB8AC3E}">
        <p14:creationId xmlns:p14="http://schemas.microsoft.com/office/powerpoint/2010/main" val="475334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r>
              <a:rPr lang="en-US" smtClean="0"/>
              <a:t>(C) LP Curso 2022</a:t>
            </a:r>
            <a:endParaRPr lang="en-US"/>
          </a:p>
        </p:txBody>
      </p:sp>
      <p:sp>
        <p:nvSpPr>
          <p:cNvPr id="9" name="Slide Number Placeholder 8"/>
          <p:cNvSpPr>
            <a:spLocks noGrp="1"/>
          </p:cNvSpPr>
          <p:nvPr>
            <p:ph type="sldNum" sz="quarter" idx="12"/>
          </p:nvPr>
        </p:nvSpPr>
        <p:spPr/>
        <p:txBody>
          <a:bodyPr/>
          <a:lstStyle/>
          <a:p>
            <a:fld id="{032DC7DE-2887-495F-B947-CA57731FBB7F}" type="slidenum">
              <a:rPr lang="en-US" smtClean="0"/>
              <a:t>‹#›</a:t>
            </a:fld>
            <a:endParaRPr lang="en-US"/>
          </a:p>
        </p:txBody>
      </p:sp>
    </p:spTree>
    <p:extLst>
      <p:ext uri="{BB962C8B-B14F-4D97-AF65-F5344CB8AC3E}">
        <p14:creationId xmlns:p14="http://schemas.microsoft.com/office/powerpoint/2010/main" val="3553682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r>
              <a:rPr lang="en-US" smtClean="0"/>
              <a:t>(C) LP Curso 2022</a:t>
            </a:r>
            <a:endParaRPr lang="en-US"/>
          </a:p>
        </p:txBody>
      </p:sp>
      <p:sp>
        <p:nvSpPr>
          <p:cNvPr id="5" name="Slide Number Placeholder 4"/>
          <p:cNvSpPr>
            <a:spLocks noGrp="1"/>
          </p:cNvSpPr>
          <p:nvPr>
            <p:ph type="sldNum" sz="quarter" idx="12"/>
          </p:nvPr>
        </p:nvSpPr>
        <p:spPr/>
        <p:txBody>
          <a:bodyPr/>
          <a:lstStyle/>
          <a:p>
            <a:fld id="{032DC7DE-2887-495F-B947-CA57731FBB7F}" type="slidenum">
              <a:rPr lang="en-US" smtClean="0"/>
              <a:t>‹#›</a:t>
            </a:fld>
            <a:endParaRPr lang="en-US"/>
          </a:p>
        </p:txBody>
      </p:sp>
    </p:spTree>
    <p:extLst>
      <p:ext uri="{BB962C8B-B14F-4D97-AF65-F5344CB8AC3E}">
        <p14:creationId xmlns:p14="http://schemas.microsoft.com/office/powerpoint/2010/main" val="11231230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r>
              <a:rPr lang="en-US" smtClean="0"/>
              <a:t>(C) LP Curso 2022</a:t>
            </a:r>
            <a:endParaRPr lang="en-US"/>
          </a:p>
        </p:txBody>
      </p:sp>
      <p:sp>
        <p:nvSpPr>
          <p:cNvPr id="4" name="Slide Number Placeholder 3"/>
          <p:cNvSpPr>
            <a:spLocks noGrp="1"/>
          </p:cNvSpPr>
          <p:nvPr>
            <p:ph type="sldNum" sz="quarter" idx="12"/>
          </p:nvPr>
        </p:nvSpPr>
        <p:spPr/>
        <p:txBody>
          <a:bodyPr/>
          <a:lstStyle/>
          <a:p>
            <a:fld id="{032DC7DE-2887-495F-B947-CA57731FBB7F}" type="slidenum">
              <a:rPr lang="en-US" smtClean="0"/>
              <a:t>‹#›</a:t>
            </a:fld>
            <a:endParaRPr lang="en-US"/>
          </a:p>
        </p:txBody>
      </p:sp>
    </p:spTree>
    <p:extLst>
      <p:ext uri="{BB962C8B-B14F-4D97-AF65-F5344CB8AC3E}">
        <p14:creationId xmlns:p14="http://schemas.microsoft.com/office/powerpoint/2010/main" val="3393418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smtClean="0"/>
              <a:t>(C) LP Curso 2022</a:t>
            </a:r>
            <a:endParaRPr lang="en-US"/>
          </a:p>
        </p:txBody>
      </p:sp>
      <p:sp>
        <p:nvSpPr>
          <p:cNvPr id="7" name="Slide Number Placeholder 6"/>
          <p:cNvSpPr>
            <a:spLocks noGrp="1"/>
          </p:cNvSpPr>
          <p:nvPr>
            <p:ph type="sldNum" sz="quarter" idx="12"/>
          </p:nvPr>
        </p:nvSpPr>
        <p:spPr/>
        <p:txBody>
          <a:bodyPr/>
          <a:lstStyle/>
          <a:p>
            <a:fld id="{032DC7DE-2887-495F-B947-CA57731FBB7F}" type="slidenum">
              <a:rPr lang="en-US" smtClean="0"/>
              <a:t>‹#›</a:t>
            </a:fld>
            <a:endParaRPr lang="en-US"/>
          </a:p>
        </p:txBody>
      </p:sp>
    </p:spTree>
    <p:extLst>
      <p:ext uri="{BB962C8B-B14F-4D97-AF65-F5344CB8AC3E}">
        <p14:creationId xmlns:p14="http://schemas.microsoft.com/office/powerpoint/2010/main" val="210664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r>
              <a:rPr lang="en-US" smtClean="0"/>
              <a:t>(C) LP Curso 2022</a:t>
            </a:r>
            <a:endParaRPr lang="en-US"/>
          </a:p>
        </p:txBody>
      </p:sp>
      <p:sp>
        <p:nvSpPr>
          <p:cNvPr id="7" name="Slide Number Placeholder 6"/>
          <p:cNvSpPr>
            <a:spLocks noGrp="1"/>
          </p:cNvSpPr>
          <p:nvPr>
            <p:ph type="sldNum" sz="quarter" idx="12"/>
          </p:nvPr>
        </p:nvSpPr>
        <p:spPr/>
        <p:txBody>
          <a:bodyPr/>
          <a:lstStyle/>
          <a:p>
            <a:fld id="{032DC7DE-2887-495F-B947-CA57731FBB7F}" type="slidenum">
              <a:rPr lang="en-US" smtClean="0"/>
              <a:t>‹#›</a:t>
            </a:fld>
            <a:endParaRPr lang="en-US"/>
          </a:p>
        </p:txBody>
      </p:sp>
    </p:spTree>
    <p:extLst>
      <p:ext uri="{BB962C8B-B14F-4D97-AF65-F5344CB8AC3E}">
        <p14:creationId xmlns:p14="http://schemas.microsoft.com/office/powerpoint/2010/main" val="23462673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3"/>
          </p:nvPr>
        </p:nvSpPr>
        <p:spPr>
          <a:xfrm>
            <a:off x="0" y="649287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lgn="l"/>
            <a:r>
              <a:rPr lang="en-US" dirty="0" smtClean="0"/>
              <a:t>(C) LP </a:t>
            </a:r>
            <a:r>
              <a:rPr lang="en-US" dirty="0" err="1" smtClean="0"/>
              <a:t>Curso</a:t>
            </a:r>
            <a:r>
              <a:rPr lang="en-US" dirty="0" smtClean="0"/>
              <a:t> 2022</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2DC7DE-2887-495F-B947-CA57731FBB7F}" type="slidenum">
              <a:rPr lang="en-US" smtClean="0"/>
              <a:t>‹#›</a:t>
            </a:fld>
            <a:endParaRPr lang="en-US"/>
          </a:p>
        </p:txBody>
      </p:sp>
    </p:spTree>
    <p:extLst>
      <p:ext uri="{BB962C8B-B14F-4D97-AF65-F5344CB8AC3E}">
        <p14:creationId xmlns:p14="http://schemas.microsoft.com/office/powerpoint/2010/main" val="2818900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3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g"/><Relationship Id="rId7" Type="http://schemas.openxmlformats.org/officeDocument/2006/relationships/image" Target="../media/image48.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jpg"/><Relationship Id="rId4" Type="http://schemas.openxmlformats.org/officeDocument/2006/relationships/image" Target="../media/image45.png"/><Relationship Id="rId9" Type="http://schemas.openxmlformats.org/officeDocument/2006/relationships/image" Target="../media/image50.jpg"/></Relationships>
</file>

<file path=ppt/slides/_rels/slide3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png"/><Relationship Id="rId4" Type="http://schemas.openxmlformats.org/officeDocument/2006/relationships/image" Target="../media/image52.jpg"/><Relationship Id="rId9" Type="http://schemas.openxmlformats.org/officeDocument/2006/relationships/image" Target="../media/image57.jpg"/></Relationships>
</file>

<file path=ppt/slides/_rels/slide33.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jpg"/><Relationship Id="rId12"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jpe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jpg"/><Relationship Id="rId14" Type="http://schemas.openxmlformats.org/officeDocument/2006/relationships/image" Target="../media/image69.jpeg"/></Relationships>
</file>

<file path=ppt/slides/_rels/slide34.xml.rels><?xml version="1.0" encoding="UTF-8" standalone="yes"?>
<Relationships xmlns="http://schemas.openxmlformats.org/package/2006/relationships"><Relationship Id="rId8" Type="http://schemas.openxmlformats.org/officeDocument/2006/relationships/image" Target="../media/image75.jp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3.jpg"/><Relationship Id="rId5" Type="http://schemas.openxmlformats.org/officeDocument/2006/relationships/image" Target="../media/image72.jpg"/><Relationship Id="rId10" Type="http://schemas.openxmlformats.org/officeDocument/2006/relationships/image" Target="../media/image77.jpg"/><Relationship Id="rId4" Type="http://schemas.openxmlformats.org/officeDocument/2006/relationships/image" Target="../media/image71.png"/><Relationship Id="rId9" Type="http://schemas.openxmlformats.org/officeDocument/2006/relationships/image" Target="../media/image76.jpg"/></Relationships>
</file>

<file path=ppt/slides/_rels/slide35.xml.rels><?xml version="1.0" encoding="UTF-8" standalone="yes"?>
<Relationships xmlns="http://schemas.openxmlformats.org/package/2006/relationships"><Relationship Id="rId8" Type="http://schemas.openxmlformats.org/officeDocument/2006/relationships/image" Target="../media/image83.jpg"/><Relationship Id="rId13" Type="http://schemas.openxmlformats.org/officeDocument/2006/relationships/image" Target="../media/image88.png"/><Relationship Id="rId3" Type="http://schemas.openxmlformats.org/officeDocument/2006/relationships/image" Target="../media/image78.jpg"/><Relationship Id="rId7" Type="http://schemas.openxmlformats.org/officeDocument/2006/relationships/image" Target="../media/image82.jpg"/><Relationship Id="rId12" Type="http://schemas.openxmlformats.org/officeDocument/2006/relationships/image" Target="../media/image87.png"/><Relationship Id="rId2" Type="http://schemas.openxmlformats.org/officeDocument/2006/relationships/notesSlide" Target="../notesSlides/notesSlide23.xml"/><Relationship Id="rId16"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jpg"/><Relationship Id="rId5" Type="http://schemas.openxmlformats.org/officeDocument/2006/relationships/image" Target="../media/image80.png"/><Relationship Id="rId15" Type="http://schemas.openxmlformats.org/officeDocument/2006/relationships/image" Target="../media/image90.jp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94.jp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46.jpg"/><Relationship Id="rId4" Type="http://schemas.openxmlformats.org/officeDocument/2006/relationships/image" Target="../media/image96.png"/></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g"/><Relationship Id="rId1" Type="http://schemas.openxmlformats.org/officeDocument/2006/relationships/slideLayout" Target="../slideLayouts/slideLayout2.xml"/><Relationship Id="rId6" Type="http://schemas.openxmlformats.org/officeDocument/2006/relationships/image" Target="../media/image101.jpg"/><Relationship Id="rId5" Type="http://schemas.openxmlformats.org/officeDocument/2006/relationships/image" Target="../media/image56.png"/><Relationship Id="rId4" Type="http://schemas.openxmlformats.org/officeDocument/2006/relationships/image" Target="../media/image100.jpg"/></Relationships>
</file>

<file path=ppt/slides/_rels/slide39.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jpg"/><Relationship Id="rId7" Type="http://schemas.openxmlformats.org/officeDocument/2006/relationships/image" Target="../media/image106.jpg"/><Relationship Id="rId12" Type="http://schemas.openxmlformats.org/officeDocument/2006/relationships/image" Target="../media/image111.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jpg"/><Relationship Id="rId5" Type="http://schemas.openxmlformats.org/officeDocument/2006/relationships/image" Target="../media/image104.png"/><Relationship Id="rId10" Type="http://schemas.openxmlformats.org/officeDocument/2006/relationships/image" Target="../media/image109.jpg"/><Relationship Id="rId4" Type="http://schemas.openxmlformats.org/officeDocument/2006/relationships/image" Target="../media/image103.jpg"/><Relationship Id="rId9" Type="http://schemas.openxmlformats.org/officeDocument/2006/relationships/image" Target="../media/image108.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1450" y="217849"/>
            <a:ext cx="11830050" cy="584775"/>
          </a:xfrm>
          <a:prstGeom prst="rect">
            <a:avLst/>
          </a:prstGeom>
          <a:solidFill>
            <a:schemeClr val="accent1">
              <a:lumMod val="75000"/>
            </a:schemeClr>
          </a:solidFill>
        </p:spPr>
        <p:txBody>
          <a:bodyPr wrap="square" rtlCol="0">
            <a:spAutoFit/>
          </a:bodyPr>
          <a:lstStyle/>
          <a:p>
            <a:r>
              <a:rPr lang="en-US" sz="3200" b="1" dirty="0" err="1" smtClean="0">
                <a:solidFill>
                  <a:schemeClr val="bg1"/>
                </a:solidFill>
                <a:latin typeface="Arial Narrow" panose="020B0606020202030204" pitchFamily="34" charset="0"/>
              </a:rPr>
              <a:t>Tema</a:t>
            </a:r>
            <a:r>
              <a:rPr lang="en-US" sz="3200" b="1" dirty="0" smtClean="0">
                <a:solidFill>
                  <a:schemeClr val="bg1"/>
                </a:solidFill>
                <a:latin typeface="Arial Narrow" panose="020B0606020202030204" pitchFamily="34" charset="0"/>
              </a:rPr>
              <a:t> 1 </a:t>
            </a:r>
            <a:r>
              <a:rPr lang="en-US" sz="3200" b="1" dirty="0" err="1" smtClean="0">
                <a:solidFill>
                  <a:schemeClr val="bg1"/>
                </a:solidFill>
                <a:latin typeface="Arial Narrow" panose="020B0606020202030204" pitchFamily="34" charset="0"/>
              </a:rPr>
              <a:t>Introducción</a:t>
            </a:r>
            <a:r>
              <a:rPr lang="en-US" sz="3200" b="1" dirty="0" smtClean="0">
                <a:solidFill>
                  <a:schemeClr val="bg1"/>
                </a:solidFill>
                <a:latin typeface="Arial Narrow" panose="020B0606020202030204" pitchFamily="34" charset="0"/>
              </a:rPr>
              <a:t>. </a:t>
            </a:r>
            <a:r>
              <a:rPr lang="en-US" sz="3200" b="1" dirty="0" err="1" smtClean="0">
                <a:solidFill>
                  <a:schemeClr val="bg1"/>
                </a:solidFill>
                <a:latin typeface="Arial Narrow" panose="020B0606020202030204" pitchFamily="34" charset="0"/>
              </a:rPr>
              <a:t>Una</a:t>
            </a:r>
            <a:r>
              <a:rPr lang="en-US" sz="3200" b="1" dirty="0" smtClean="0">
                <a:solidFill>
                  <a:schemeClr val="bg1"/>
                </a:solidFill>
                <a:latin typeface="Arial Narrow" panose="020B0606020202030204" pitchFamily="34" charset="0"/>
              </a:rPr>
              <a:t> </a:t>
            </a:r>
            <a:r>
              <a:rPr lang="en-US" sz="3200" b="1" dirty="0" err="1" smtClean="0">
                <a:solidFill>
                  <a:schemeClr val="bg1"/>
                </a:solidFill>
                <a:latin typeface="Arial Narrow" panose="020B0606020202030204" pitchFamily="34" charset="0"/>
              </a:rPr>
              <a:t>Panorámica</a:t>
            </a:r>
            <a:r>
              <a:rPr lang="en-US" sz="3200" b="1" dirty="0" smtClean="0">
                <a:solidFill>
                  <a:schemeClr val="bg1"/>
                </a:solidFill>
                <a:latin typeface="Arial Narrow" panose="020B0606020202030204" pitchFamily="34" charset="0"/>
              </a:rPr>
              <a:t> a </a:t>
            </a:r>
            <a:r>
              <a:rPr lang="en-US" sz="3200" b="1" dirty="0" err="1" smtClean="0">
                <a:solidFill>
                  <a:schemeClr val="bg1"/>
                </a:solidFill>
                <a:latin typeface="Arial Narrow" panose="020B0606020202030204" pitchFamily="34" charset="0"/>
              </a:rPr>
              <a:t>los</a:t>
            </a:r>
            <a:r>
              <a:rPr lang="en-US" sz="3200" b="1" dirty="0" smtClean="0">
                <a:solidFill>
                  <a:schemeClr val="bg1"/>
                </a:solidFill>
                <a:latin typeface="Arial Narrow" panose="020B0606020202030204" pitchFamily="34" charset="0"/>
              </a:rPr>
              <a:t> </a:t>
            </a:r>
            <a:r>
              <a:rPr lang="en-US" sz="3200" b="1" dirty="0" err="1" smtClean="0">
                <a:solidFill>
                  <a:schemeClr val="bg1"/>
                </a:solidFill>
                <a:latin typeface="Arial Narrow" panose="020B0606020202030204" pitchFamily="34" charset="0"/>
              </a:rPr>
              <a:t>Lenguajes</a:t>
            </a:r>
            <a:r>
              <a:rPr lang="en-US" sz="3200" b="1" dirty="0" smtClean="0">
                <a:solidFill>
                  <a:schemeClr val="bg1"/>
                </a:solidFill>
                <a:latin typeface="Arial Narrow" panose="020B0606020202030204" pitchFamily="34" charset="0"/>
              </a:rPr>
              <a:t> de </a:t>
            </a:r>
            <a:r>
              <a:rPr lang="en-US" sz="3200" b="1" dirty="0" err="1" smtClean="0">
                <a:solidFill>
                  <a:schemeClr val="bg1"/>
                </a:solidFill>
                <a:latin typeface="Arial Narrow" panose="020B0606020202030204" pitchFamily="34" charset="0"/>
              </a:rPr>
              <a:t>Programación</a:t>
            </a:r>
            <a:endParaRPr lang="en-US" sz="3200" b="1" dirty="0">
              <a:solidFill>
                <a:schemeClr val="bg1"/>
              </a:solidFill>
              <a:latin typeface="Arial Narrow" panose="020B0606020202030204" pitchFamily="3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8669" y="1182865"/>
            <a:ext cx="6904233" cy="4570564"/>
          </a:xfrm>
          <a:prstGeom prst="rect">
            <a:avLst/>
          </a:prstGeom>
        </p:spPr>
      </p:pic>
      <p:sp>
        <p:nvSpPr>
          <p:cNvPr id="2" name="Rounded Rectangle 1"/>
          <p:cNvSpPr/>
          <p:nvPr/>
        </p:nvSpPr>
        <p:spPr>
          <a:xfrm>
            <a:off x="2198669" y="6133671"/>
            <a:ext cx="6904233" cy="600503"/>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err="1" smtClean="0"/>
              <a:t>Recomendamos</a:t>
            </a:r>
            <a:r>
              <a:rPr lang="en-US" sz="2000" dirty="0" smtClean="0"/>
              <a:t> </a:t>
            </a:r>
            <a:r>
              <a:rPr lang="en-US" sz="2000" dirty="0" err="1" smtClean="0"/>
              <a:t>ver</a:t>
            </a:r>
            <a:r>
              <a:rPr lang="en-US" sz="2000" dirty="0" smtClean="0"/>
              <a:t> las </a:t>
            </a:r>
            <a:r>
              <a:rPr lang="en-US" sz="2000" dirty="0" err="1" smtClean="0"/>
              <a:t>presentaciones</a:t>
            </a:r>
            <a:r>
              <a:rPr lang="en-US" sz="2000" dirty="0" smtClean="0"/>
              <a:t> con </a:t>
            </a:r>
            <a:r>
              <a:rPr lang="en-US" sz="2000" dirty="0" err="1" smtClean="0"/>
              <a:t>animación</a:t>
            </a:r>
            <a:r>
              <a:rPr lang="en-US" sz="2000" dirty="0" smtClean="0"/>
              <a:t> y leer las </a:t>
            </a:r>
            <a:r>
              <a:rPr lang="en-US" sz="2000" dirty="0" err="1" smtClean="0"/>
              <a:t>notas</a:t>
            </a:r>
            <a:r>
              <a:rPr lang="en-US" sz="2000" dirty="0" smtClean="0"/>
              <a:t> </a:t>
            </a:r>
            <a:r>
              <a:rPr lang="en-US" sz="2000" dirty="0" err="1" smtClean="0"/>
              <a:t>adicionales</a:t>
            </a:r>
            <a:endParaRPr lang="en-US" sz="2000"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
        <p:nvSpPr>
          <p:cNvPr id="6" name="Footer Placeholder 5"/>
          <p:cNvSpPr>
            <a:spLocks noGrp="1"/>
          </p:cNvSpPr>
          <p:nvPr>
            <p:ph type="ftr" sz="quarter" idx="11"/>
          </p:nvPr>
        </p:nvSpPr>
        <p:spPr/>
        <p:txBody>
          <a:bodyPr/>
          <a:lstStyle/>
          <a:p>
            <a:pPr algn="l"/>
            <a:r>
              <a:rPr lang="en-US" smtClean="0"/>
              <a:t>(C) LP Curso 2022</a:t>
            </a:r>
            <a:endParaRPr lang="en-US" dirty="0"/>
          </a:p>
        </p:txBody>
      </p:sp>
      <p:sp>
        <p:nvSpPr>
          <p:cNvPr id="7" name="Slide Number Placeholder 6"/>
          <p:cNvSpPr>
            <a:spLocks noGrp="1"/>
          </p:cNvSpPr>
          <p:nvPr>
            <p:ph type="sldNum" sz="quarter" idx="12"/>
          </p:nvPr>
        </p:nvSpPr>
        <p:spPr/>
        <p:txBody>
          <a:bodyPr/>
          <a:lstStyle/>
          <a:p>
            <a:fld id="{032DC7DE-2887-495F-B947-CA57731FBB7F}" type="slidenum">
              <a:rPr lang="en-US" smtClean="0"/>
              <a:t>1</a:t>
            </a:fld>
            <a:endParaRPr lang="en-US"/>
          </a:p>
        </p:txBody>
      </p:sp>
    </p:spTree>
    <p:extLst>
      <p:ext uri="{BB962C8B-B14F-4D97-AF65-F5344CB8AC3E}">
        <p14:creationId xmlns:p14="http://schemas.microsoft.com/office/powerpoint/2010/main" val="327910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897108" y="104451"/>
            <a:ext cx="8920801" cy="6592220"/>
          </a:xfrm>
          <a:prstGeom prst="rect">
            <a:avLst/>
          </a:prstGeom>
        </p:spPr>
      </p:pic>
      <p:sp>
        <p:nvSpPr>
          <p:cNvPr id="5" name="Slide Number Placeholder 4"/>
          <p:cNvSpPr>
            <a:spLocks noGrp="1"/>
          </p:cNvSpPr>
          <p:nvPr>
            <p:ph type="sldNum" sz="quarter" idx="12"/>
          </p:nvPr>
        </p:nvSpPr>
        <p:spPr/>
        <p:txBody>
          <a:bodyPr/>
          <a:lstStyle/>
          <a:p>
            <a:fld id="{5ADDC752-80C7-41F7-AA05-3E1BE1029531}" type="slidenum">
              <a:rPr lang="en-US" smtClean="0"/>
              <a:t>10</a:t>
            </a:fld>
            <a:endParaRPr lang="en-US" dirty="0"/>
          </a:p>
        </p:txBody>
      </p:sp>
      <p:sp>
        <p:nvSpPr>
          <p:cNvPr id="8" name="Title 1"/>
          <p:cNvSpPr>
            <a:spLocks noGrp="1"/>
          </p:cNvSpPr>
          <p:nvPr>
            <p:ph type="title"/>
          </p:nvPr>
        </p:nvSpPr>
        <p:spPr>
          <a:xfrm>
            <a:off x="74337" y="271705"/>
            <a:ext cx="2670134" cy="605264"/>
          </a:xfrm>
          <a:solidFill>
            <a:srgbClr val="2E75B6">
              <a:alpha val="60000"/>
            </a:srgbClr>
          </a:solidFill>
        </p:spPr>
        <p:txBody>
          <a:bodyPr>
            <a:normAutofit fontScale="90000"/>
          </a:bodyPr>
          <a:lstStyle/>
          <a:p>
            <a:r>
              <a:rPr lang="en-US" sz="2800" b="1" dirty="0" smtClean="0">
                <a:solidFill>
                  <a:schemeClr val="bg1"/>
                </a:solidFill>
              </a:rPr>
              <a:t>TIOBE index Agosto 2022</a:t>
            </a:r>
            <a:endParaRPr lang="en-US" sz="2800" b="1" dirty="0">
              <a:solidFill>
                <a:schemeClr val="bg1"/>
              </a:solidFill>
            </a:endParaRPr>
          </a:p>
        </p:txBody>
      </p:sp>
      <p:sp>
        <p:nvSpPr>
          <p:cNvPr id="9" name="Rectangle 8"/>
          <p:cNvSpPr/>
          <p:nvPr/>
        </p:nvSpPr>
        <p:spPr>
          <a:xfrm>
            <a:off x="174563" y="1092237"/>
            <a:ext cx="2209041" cy="2308324"/>
          </a:xfrm>
          <a:prstGeom prst="rect">
            <a:avLst/>
          </a:prstGeom>
          <a:ln>
            <a:solidFill>
              <a:schemeClr val="tx1"/>
            </a:solidFill>
          </a:ln>
        </p:spPr>
        <p:txBody>
          <a:bodyPr wrap="square">
            <a:spAutoFit/>
          </a:bodyPr>
          <a:lstStyle/>
          <a:p>
            <a:pPr>
              <a:spcBef>
                <a:spcPts val="600"/>
              </a:spcBef>
            </a:pPr>
            <a:r>
              <a:rPr lang="en-US" sz="2400" dirty="0" err="1" smtClean="0"/>
              <a:t>Basado</a:t>
            </a:r>
            <a:r>
              <a:rPr lang="en-US" sz="2400" dirty="0" smtClean="0"/>
              <a:t> </a:t>
            </a:r>
            <a:r>
              <a:rPr lang="en-US" sz="2400" dirty="0" err="1" smtClean="0"/>
              <a:t>en</a:t>
            </a:r>
            <a:r>
              <a:rPr lang="en-US" sz="2400" dirty="0" smtClean="0"/>
              <a:t> la </a:t>
            </a:r>
            <a:r>
              <a:rPr lang="en-US" sz="2400" dirty="0" err="1" smtClean="0"/>
              <a:t>cantidad</a:t>
            </a:r>
            <a:r>
              <a:rPr lang="en-US" sz="2400" dirty="0" smtClean="0"/>
              <a:t> de </a:t>
            </a:r>
            <a:r>
              <a:rPr lang="en-US" sz="2400" dirty="0" err="1" smtClean="0"/>
              <a:t>desarrolladores</a:t>
            </a:r>
            <a:r>
              <a:rPr lang="en-US" sz="2400" dirty="0" smtClean="0"/>
              <a:t> con </a:t>
            </a:r>
            <a:r>
              <a:rPr lang="en-US" sz="2400" dirty="0" err="1" smtClean="0"/>
              <a:t>habilidades</a:t>
            </a:r>
            <a:r>
              <a:rPr lang="en-US" sz="2400" dirty="0" smtClean="0"/>
              <a:t>, </a:t>
            </a:r>
            <a:r>
              <a:rPr lang="en-US" sz="2400" dirty="0" err="1" smtClean="0"/>
              <a:t>cursos</a:t>
            </a:r>
            <a:r>
              <a:rPr lang="en-US" sz="2400" dirty="0" smtClean="0"/>
              <a:t> y </a:t>
            </a:r>
            <a:r>
              <a:rPr lang="en-US" sz="2400" dirty="0" err="1" smtClean="0"/>
              <a:t>vendedores</a:t>
            </a:r>
            <a:endParaRPr lang="en-US" sz="2400" dirty="0" smtClean="0"/>
          </a:p>
        </p:txBody>
      </p:sp>
      <p:sp>
        <p:nvSpPr>
          <p:cNvPr id="3" name="Rectangle 2"/>
          <p:cNvSpPr/>
          <p:nvPr/>
        </p:nvSpPr>
        <p:spPr>
          <a:xfrm>
            <a:off x="2824681" y="1520982"/>
            <a:ext cx="5694630" cy="2516864"/>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7284631" y="1941508"/>
            <a:ext cx="887314" cy="465662"/>
          </a:xfrm>
          <a:prstGeom prst="roundRect">
            <a:avLst/>
          </a:prstGeom>
          <a:noFill/>
          <a:ln w="2857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pPr algn="l"/>
            <a:r>
              <a:rPr lang="en-US" smtClean="0"/>
              <a:t>(C) LP Curso 2022</a:t>
            </a:r>
            <a:endParaRPr lang="en-US" dirty="0"/>
          </a:p>
        </p:txBody>
      </p:sp>
      <p:sp>
        <p:nvSpPr>
          <p:cNvPr id="7" name="Rounded Rectangular Callout 6"/>
          <p:cNvSpPr/>
          <p:nvPr/>
        </p:nvSpPr>
        <p:spPr>
          <a:xfrm>
            <a:off x="188612" y="3685778"/>
            <a:ext cx="2555859" cy="2807095"/>
          </a:xfrm>
          <a:prstGeom prst="wedgeRoundRectCallout">
            <a:avLst>
              <a:gd name="adj1" fmla="val 228768"/>
              <a:gd name="adj2" fmla="val -103882"/>
              <a:gd name="adj3" fmla="val 16667"/>
            </a:avLst>
          </a:prstGeom>
          <a:solidFill>
            <a:schemeClr val="accent5">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solidFill>
                  <a:schemeClr val="bg1"/>
                </a:solidFill>
              </a:rPr>
              <a:t>Por</a:t>
            </a:r>
            <a:r>
              <a:rPr lang="en-US" dirty="0" smtClean="0">
                <a:solidFill>
                  <a:schemeClr val="bg1"/>
                </a:solidFill>
              </a:rPr>
              <a:t> </a:t>
            </a:r>
            <a:r>
              <a:rPr lang="en-US" dirty="0" err="1" smtClean="0">
                <a:solidFill>
                  <a:schemeClr val="bg1"/>
                </a:solidFill>
              </a:rPr>
              <a:t>qué</a:t>
            </a:r>
            <a:r>
              <a:rPr lang="en-US" dirty="0" smtClean="0">
                <a:solidFill>
                  <a:schemeClr val="bg1"/>
                </a:solidFill>
              </a:rPr>
              <a:t> </a:t>
            </a:r>
            <a:r>
              <a:rPr lang="en-US" dirty="0" err="1" smtClean="0">
                <a:solidFill>
                  <a:schemeClr val="bg1"/>
                </a:solidFill>
              </a:rPr>
              <a:t>aparece</a:t>
            </a:r>
            <a:r>
              <a:rPr lang="en-US" dirty="0" smtClean="0">
                <a:solidFill>
                  <a:schemeClr val="bg1"/>
                </a:solidFill>
              </a:rPr>
              <a:t> C </a:t>
            </a:r>
            <a:r>
              <a:rPr lang="en-US" dirty="0" err="1" smtClean="0">
                <a:solidFill>
                  <a:schemeClr val="bg1"/>
                </a:solidFill>
              </a:rPr>
              <a:t>aquí</a:t>
            </a:r>
            <a:r>
              <a:rPr lang="en-US" dirty="0" smtClean="0">
                <a:solidFill>
                  <a:schemeClr val="bg1"/>
                </a:solidFill>
              </a:rPr>
              <a:t>? </a:t>
            </a:r>
            <a:r>
              <a:rPr lang="en-US" dirty="0" err="1" smtClean="0">
                <a:solidFill>
                  <a:schemeClr val="bg1"/>
                </a:solidFill>
              </a:rPr>
              <a:t>Porque</a:t>
            </a:r>
            <a:r>
              <a:rPr lang="en-US" dirty="0" smtClean="0">
                <a:solidFill>
                  <a:schemeClr val="bg1"/>
                </a:solidFill>
              </a:rPr>
              <a:t> </a:t>
            </a:r>
            <a:r>
              <a:rPr lang="en-US" dirty="0" err="1" smtClean="0">
                <a:solidFill>
                  <a:schemeClr val="bg1"/>
                </a:solidFill>
              </a:rPr>
              <a:t>desde</a:t>
            </a:r>
            <a:r>
              <a:rPr lang="en-US" dirty="0" smtClean="0">
                <a:solidFill>
                  <a:schemeClr val="bg1"/>
                </a:solidFill>
              </a:rPr>
              <a:t> el </a:t>
            </a:r>
            <a:r>
              <a:rPr lang="en-US" dirty="0" err="1" smtClean="0">
                <a:solidFill>
                  <a:schemeClr val="bg1"/>
                </a:solidFill>
              </a:rPr>
              <a:t>punto</a:t>
            </a:r>
            <a:r>
              <a:rPr lang="en-US" dirty="0" smtClean="0">
                <a:solidFill>
                  <a:schemeClr val="bg1"/>
                </a:solidFill>
              </a:rPr>
              <a:t> de vista del </a:t>
            </a:r>
            <a:r>
              <a:rPr lang="en-US" dirty="0" err="1" smtClean="0">
                <a:solidFill>
                  <a:schemeClr val="bg1"/>
                </a:solidFill>
              </a:rPr>
              <a:t>desarrollo</a:t>
            </a:r>
            <a:r>
              <a:rPr lang="en-US" dirty="0" smtClean="0">
                <a:solidFill>
                  <a:schemeClr val="bg1"/>
                </a:solidFill>
              </a:rPr>
              <a:t> </a:t>
            </a:r>
            <a:r>
              <a:rPr lang="en-US" dirty="0" err="1" smtClean="0">
                <a:solidFill>
                  <a:schemeClr val="bg1"/>
                </a:solidFill>
              </a:rPr>
              <a:t>sigue</a:t>
            </a:r>
            <a:r>
              <a:rPr lang="en-US" dirty="0" smtClean="0">
                <a:solidFill>
                  <a:schemeClr val="bg1"/>
                </a:solidFill>
              </a:rPr>
              <a:t> </a:t>
            </a:r>
            <a:r>
              <a:rPr lang="en-US" dirty="0" err="1" smtClean="0">
                <a:solidFill>
                  <a:schemeClr val="bg1"/>
                </a:solidFill>
              </a:rPr>
              <a:t>siendo</a:t>
            </a:r>
            <a:r>
              <a:rPr lang="en-US" dirty="0" smtClean="0">
                <a:solidFill>
                  <a:schemeClr val="bg1"/>
                </a:solidFill>
              </a:rPr>
              <a:t> el LP </a:t>
            </a:r>
            <a:r>
              <a:rPr lang="en-US" dirty="0" err="1" smtClean="0">
                <a:solidFill>
                  <a:schemeClr val="bg1"/>
                </a:solidFill>
              </a:rPr>
              <a:t>embebido</a:t>
            </a:r>
            <a:r>
              <a:rPr lang="en-US" dirty="0" smtClean="0">
                <a:solidFill>
                  <a:schemeClr val="bg1"/>
                </a:solidFill>
              </a:rPr>
              <a:t> </a:t>
            </a:r>
            <a:r>
              <a:rPr lang="en-US" dirty="0" err="1" smtClean="0">
                <a:solidFill>
                  <a:schemeClr val="bg1"/>
                </a:solidFill>
              </a:rPr>
              <a:t>en</a:t>
            </a:r>
            <a:r>
              <a:rPr lang="en-US" dirty="0" smtClean="0">
                <a:solidFill>
                  <a:schemeClr val="bg1"/>
                </a:solidFill>
              </a:rPr>
              <a:t> </a:t>
            </a:r>
            <a:r>
              <a:rPr lang="en-US" dirty="0" err="1" smtClean="0">
                <a:solidFill>
                  <a:schemeClr val="bg1"/>
                </a:solidFill>
              </a:rPr>
              <a:t>muchos</a:t>
            </a:r>
            <a:r>
              <a:rPr lang="en-US" dirty="0" smtClean="0">
                <a:solidFill>
                  <a:schemeClr val="bg1"/>
                </a:solidFill>
              </a:rPr>
              <a:t> </a:t>
            </a:r>
            <a:r>
              <a:rPr lang="en-US" dirty="0" err="1" smtClean="0">
                <a:solidFill>
                  <a:schemeClr val="bg1"/>
                </a:solidFill>
              </a:rPr>
              <a:t>sistemas</a:t>
            </a:r>
            <a:r>
              <a:rPr lang="en-US" dirty="0" smtClean="0">
                <a:solidFill>
                  <a:schemeClr val="bg1"/>
                </a:solidFill>
              </a:rPr>
              <a:t> o </a:t>
            </a:r>
            <a:r>
              <a:rPr lang="en-US" dirty="0" err="1" smtClean="0">
                <a:solidFill>
                  <a:schemeClr val="bg1"/>
                </a:solidFill>
              </a:rPr>
              <a:t>tras</a:t>
            </a:r>
            <a:r>
              <a:rPr lang="en-US" dirty="0" smtClean="0">
                <a:solidFill>
                  <a:schemeClr val="bg1"/>
                </a:solidFill>
              </a:rPr>
              <a:t> el </a:t>
            </a:r>
            <a:r>
              <a:rPr lang="en-US" dirty="0" err="1" smtClean="0">
                <a:solidFill>
                  <a:schemeClr val="bg1"/>
                </a:solidFill>
              </a:rPr>
              <a:t>telón</a:t>
            </a:r>
            <a:r>
              <a:rPr lang="en-US" dirty="0" smtClean="0">
                <a:solidFill>
                  <a:schemeClr val="bg1"/>
                </a:solidFill>
              </a:rPr>
              <a:t> de </a:t>
            </a:r>
            <a:r>
              <a:rPr lang="en-US" dirty="0" err="1" smtClean="0">
                <a:solidFill>
                  <a:schemeClr val="bg1"/>
                </a:solidFill>
              </a:rPr>
              <a:t>otros</a:t>
            </a:r>
            <a:r>
              <a:rPr lang="en-US" dirty="0" smtClean="0">
                <a:solidFill>
                  <a:schemeClr val="bg1"/>
                </a:solidFill>
              </a:rPr>
              <a:t> LPs. </a:t>
            </a:r>
          </a:p>
          <a:p>
            <a:r>
              <a:rPr lang="en-US" dirty="0" err="1" smtClean="0">
                <a:solidFill>
                  <a:schemeClr val="bg1"/>
                </a:solidFill>
              </a:rPr>
              <a:t>Ejemplo</a:t>
            </a:r>
            <a:r>
              <a:rPr lang="en-US" dirty="0" smtClean="0">
                <a:solidFill>
                  <a:schemeClr val="bg1"/>
                </a:solidFill>
              </a:rPr>
              <a:t>: </a:t>
            </a:r>
            <a:r>
              <a:rPr lang="en-US" dirty="0" err="1" smtClean="0">
                <a:solidFill>
                  <a:schemeClr val="bg1"/>
                </a:solidFill>
              </a:rPr>
              <a:t>Bibliotecas</a:t>
            </a:r>
            <a:r>
              <a:rPr lang="en-US" dirty="0" smtClean="0">
                <a:solidFill>
                  <a:schemeClr val="bg1"/>
                </a:solidFill>
              </a:rPr>
              <a:t> de Python</a:t>
            </a:r>
            <a:endParaRPr lang="en-US" dirty="0">
              <a:solidFill>
                <a:schemeClr val="bg1"/>
              </a:solidFill>
            </a:endParaRPr>
          </a:p>
        </p:txBody>
      </p:sp>
      <p:sp>
        <p:nvSpPr>
          <p:cNvPr id="11" name="Rectangle 10"/>
          <p:cNvSpPr/>
          <p:nvPr/>
        </p:nvSpPr>
        <p:spPr>
          <a:xfrm>
            <a:off x="4114800" y="277737"/>
            <a:ext cx="4490332" cy="369332"/>
          </a:xfrm>
          <a:prstGeom prst="rect">
            <a:avLst/>
          </a:prstGeom>
        </p:spPr>
        <p:txBody>
          <a:bodyPr wrap="none">
            <a:spAutoFit/>
          </a:bodyPr>
          <a:lstStyle/>
          <a:p>
            <a:r>
              <a:rPr lang="en-US" b="1" dirty="0">
                <a:solidFill>
                  <a:srgbClr val="0066FF"/>
                </a:solidFill>
                <a:latin typeface="Consolas" panose="020B0609020204030204" pitchFamily="49" charset="0"/>
              </a:rPr>
              <a:t>https://www.tiobe.com/tiobe-index/</a:t>
            </a:r>
          </a:p>
        </p:txBody>
      </p:sp>
    </p:spTree>
    <p:extLst>
      <p:ext uri="{BB962C8B-B14F-4D97-AF65-F5344CB8AC3E}">
        <p14:creationId xmlns:p14="http://schemas.microsoft.com/office/powerpoint/2010/main" val="32179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1969823" y="642026"/>
            <a:ext cx="7668695" cy="6002108"/>
          </a:xfrm>
          <a:prstGeom prst="rect">
            <a:avLst/>
          </a:prstGeom>
        </p:spPr>
      </p:pic>
      <p:sp>
        <p:nvSpPr>
          <p:cNvPr id="5" name="Slide Number Placeholder 4"/>
          <p:cNvSpPr>
            <a:spLocks noGrp="1"/>
          </p:cNvSpPr>
          <p:nvPr>
            <p:ph type="sldNum" sz="quarter" idx="12"/>
          </p:nvPr>
        </p:nvSpPr>
        <p:spPr/>
        <p:txBody>
          <a:bodyPr/>
          <a:lstStyle/>
          <a:p>
            <a:fld id="{5ADDC752-80C7-41F7-AA05-3E1BE1029531}" type="slidenum">
              <a:rPr lang="en-US" smtClean="0"/>
              <a:t>11</a:t>
            </a:fld>
            <a:endParaRPr lang="en-US" dirty="0"/>
          </a:p>
        </p:txBody>
      </p:sp>
      <p:sp>
        <p:nvSpPr>
          <p:cNvPr id="8" name="Title 1"/>
          <p:cNvSpPr>
            <a:spLocks noGrp="1"/>
          </p:cNvSpPr>
          <p:nvPr>
            <p:ph type="title"/>
          </p:nvPr>
        </p:nvSpPr>
        <p:spPr>
          <a:xfrm>
            <a:off x="118333" y="147772"/>
            <a:ext cx="3439679" cy="605264"/>
          </a:xfrm>
          <a:solidFill>
            <a:srgbClr val="2E75B6">
              <a:alpha val="60000"/>
            </a:srgbClr>
          </a:solidFill>
        </p:spPr>
        <p:txBody>
          <a:bodyPr>
            <a:normAutofit fontScale="90000"/>
          </a:bodyPr>
          <a:lstStyle/>
          <a:p>
            <a:r>
              <a:rPr lang="en-US" sz="2800" b="1" dirty="0" smtClean="0">
                <a:solidFill>
                  <a:schemeClr val="bg1"/>
                </a:solidFill>
              </a:rPr>
              <a:t>TIOBE index 2022 11-20</a:t>
            </a:r>
            <a:endParaRPr lang="en-US" sz="2800" b="1" dirty="0">
              <a:solidFill>
                <a:schemeClr val="bg1"/>
              </a:solidFill>
            </a:endParaRPr>
          </a:p>
        </p:txBody>
      </p:sp>
      <p:sp>
        <p:nvSpPr>
          <p:cNvPr id="10" name="Rectangle 9"/>
          <p:cNvSpPr/>
          <p:nvPr/>
        </p:nvSpPr>
        <p:spPr>
          <a:xfrm>
            <a:off x="3032910" y="3154739"/>
            <a:ext cx="6509924" cy="41645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ular Callout 1"/>
          <p:cNvSpPr/>
          <p:nvPr/>
        </p:nvSpPr>
        <p:spPr>
          <a:xfrm>
            <a:off x="150227" y="2751845"/>
            <a:ext cx="1787703" cy="580740"/>
          </a:xfrm>
          <a:prstGeom prst="wedgeRoundRectCallout">
            <a:avLst>
              <a:gd name="adj1" fmla="val 110306"/>
              <a:gd name="adj2" fmla="val 34194"/>
              <a:gd name="adj3" fmla="val 16667"/>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Google, UBER, Dropbox, HLF</a:t>
            </a:r>
            <a:endParaRPr lang="en-US" dirty="0"/>
          </a:p>
        </p:txBody>
      </p:sp>
      <p:sp>
        <p:nvSpPr>
          <p:cNvPr id="4" name="Footer Placeholder 3"/>
          <p:cNvSpPr>
            <a:spLocks noGrp="1"/>
          </p:cNvSpPr>
          <p:nvPr>
            <p:ph type="ftr" sz="quarter" idx="11"/>
          </p:nvPr>
        </p:nvSpPr>
        <p:spPr/>
        <p:txBody>
          <a:bodyPr/>
          <a:lstStyle/>
          <a:p>
            <a:pPr algn="l"/>
            <a:r>
              <a:rPr lang="en-US" smtClean="0"/>
              <a:t>(C) LP Curso 2022</a:t>
            </a:r>
            <a:endParaRPr lang="en-US" dirty="0"/>
          </a:p>
        </p:txBody>
      </p:sp>
    </p:spTree>
    <p:extLst>
      <p:ext uri="{BB962C8B-B14F-4D97-AF65-F5344CB8AC3E}">
        <p14:creationId xmlns:p14="http://schemas.microsoft.com/office/powerpoint/2010/main" val="38338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l"/>
            <a:r>
              <a:rPr lang="en-US" smtClean="0"/>
              <a:t>(C) LP Curso 2022</a:t>
            </a:r>
            <a:endParaRPr lang="en-US" dirty="0"/>
          </a:p>
        </p:txBody>
      </p:sp>
      <p:sp>
        <p:nvSpPr>
          <p:cNvPr id="5" name="Slide Number Placeholder 4"/>
          <p:cNvSpPr>
            <a:spLocks noGrp="1"/>
          </p:cNvSpPr>
          <p:nvPr>
            <p:ph type="sldNum" sz="quarter" idx="12"/>
          </p:nvPr>
        </p:nvSpPr>
        <p:spPr/>
        <p:txBody>
          <a:bodyPr/>
          <a:lstStyle/>
          <a:p>
            <a:fld id="{032DC7DE-2887-495F-B947-CA57731FBB7F}" type="slidenum">
              <a:rPr lang="en-US" smtClean="0"/>
              <a:t>12</a:t>
            </a:fld>
            <a:endParaRPr lang="en-US"/>
          </a:p>
        </p:txBody>
      </p:sp>
      <p:pic>
        <p:nvPicPr>
          <p:cNvPr id="6" name="Picture 5"/>
          <p:cNvPicPr>
            <a:picLocks noChangeAspect="1"/>
          </p:cNvPicPr>
          <p:nvPr/>
        </p:nvPicPr>
        <p:blipFill>
          <a:blip r:embed="rId2"/>
          <a:stretch>
            <a:fillRect/>
          </a:stretch>
        </p:blipFill>
        <p:spPr>
          <a:xfrm>
            <a:off x="171450" y="961659"/>
            <a:ext cx="11715750" cy="5239481"/>
          </a:xfrm>
          <a:prstGeom prst="rect">
            <a:avLst/>
          </a:prstGeom>
        </p:spPr>
      </p:pic>
      <p:sp>
        <p:nvSpPr>
          <p:cNvPr id="7" name="Title 1"/>
          <p:cNvSpPr>
            <a:spLocks noGrp="1"/>
          </p:cNvSpPr>
          <p:nvPr>
            <p:ph type="title"/>
          </p:nvPr>
        </p:nvSpPr>
        <p:spPr>
          <a:xfrm>
            <a:off x="74336" y="271705"/>
            <a:ext cx="3611839" cy="605264"/>
          </a:xfrm>
          <a:solidFill>
            <a:srgbClr val="2E75B6">
              <a:alpha val="60000"/>
            </a:srgbClr>
          </a:solidFill>
        </p:spPr>
        <p:txBody>
          <a:bodyPr>
            <a:normAutofit fontScale="90000"/>
          </a:bodyPr>
          <a:lstStyle/>
          <a:p>
            <a:r>
              <a:rPr lang="en-US" sz="2800" b="1" dirty="0" smtClean="0">
                <a:solidFill>
                  <a:schemeClr val="bg1"/>
                </a:solidFill>
              </a:rPr>
              <a:t>TIOBE index </a:t>
            </a:r>
            <a:r>
              <a:rPr lang="en-US" sz="2800" b="1" dirty="0" err="1" smtClean="0">
                <a:solidFill>
                  <a:schemeClr val="bg1"/>
                </a:solidFill>
              </a:rPr>
              <a:t>en</a:t>
            </a:r>
            <a:r>
              <a:rPr lang="en-US" sz="2800" b="1" dirty="0" smtClean="0">
                <a:solidFill>
                  <a:schemeClr val="bg1"/>
                </a:solidFill>
              </a:rPr>
              <a:t> largo </a:t>
            </a:r>
            <a:r>
              <a:rPr lang="en-US" sz="2800" b="1" dirty="0" err="1" smtClean="0">
                <a:solidFill>
                  <a:schemeClr val="bg1"/>
                </a:solidFill>
              </a:rPr>
              <a:t>plazo</a:t>
            </a:r>
            <a:endParaRPr lang="en-US" sz="2800" b="1" dirty="0">
              <a:solidFill>
                <a:schemeClr val="bg1"/>
              </a:solidFill>
            </a:endParaRPr>
          </a:p>
        </p:txBody>
      </p:sp>
    </p:spTree>
    <p:extLst>
      <p:ext uri="{BB962C8B-B14F-4D97-AF65-F5344CB8AC3E}">
        <p14:creationId xmlns:p14="http://schemas.microsoft.com/office/powerpoint/2010/main" val="657826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l"/>
            <a:r>
              <a:rPr lang="en-US" smtClean="0"/>
              <a:t>(C) LP Curso 2022</a:t>
            </a:r>
            <a:endParaRPr lang="en-US" dirty="0"/>
          </a:p>
        </p:txBody>
      </p:sp>
      <p:sp>
        <p:nvSpPr>
          <p:cNvPr id="5" name="Slide Number Placeholder 4"/>
          <p:cNvSpPr>
            <a:spLocks noGrp="1"/>
          </p:cNvSpPr>
          <p:nvPr>
            <p:ph type="sldNum" sz="quarter" idx="12"/>
          </p:nvPr>
        </p:nvSpPr>
        <p:spPr/>
        <p:txBody>
          <a:bodyPr/>
          <a:lstStyle/>
          <a:p>
            <a:fld id="{032DC7DE-2887-495F-B947-CA57731FBB7F}" type="slidenum">
              <a:rPr lang="en-US" smtClean="0"/>
              <a:t>13</a:t>
            </a:fld>
            <a:endParaRPr lang="en-US"/>
          </a:p>
        </p:txBody>
      </p:sp>
      <p:sp>
        <p:nvSpPr>
          <p:cNvPr id="6" name="Title 1"/>
          <p:cNvSpPr>
            <a:spLocks noGrp="1"/>
          </p:cNvSpPr>
          <p:nvPr>
            <p:ph type="title"/>
          </p:nvPr>
        </p:nvSpPr>
        <p:spPr>
          <a:xfrm>
            <a:off x="74336" y="271705"/>
            <a:ext cx="8904294" cy="605264"/>
          </a:xfrm>
          <a:solidFill>
            <a:srgbClr val="2E75B6">
              <a:alpha val="60000"/>
            </a:srgbClr>
          </a:solidFill>
        </p:spPr>
        <p:txBody>
          <a:bodyPr>
            <a:normAutofit fontScale="90000"/>
          </a:bodyPr>
          <a:lstStyle/>
          <a:p>
            <a:r>
              <a:rPr lang="en-US" sz="2800" b="1" dirty="0" err="1" smtClean="0">
                <a:solidFill>
                  <a:schemeClr val="bg1"/>
                </a:solidFill>
              </a:rPr>
              <a:t>Requerimientos</a:t>
            </a:r>
            <a:r>
              <a:rPr lang="en-US" sz="2800" b="1" dirty="0" smtClean="0">
                <a:solidFill>
                  <a:schemeClr val="bg1"/>
                </a:solidFill>
              </a:rPr>
              <a:t> para </a:t>
            </a:r>
            <a:r>
              <a:rPr lang="en-US" sz="2800" b="1" dirty="0" err="1" smtClean="0">
                <a:solidFill>
                  <a:schemeClr val="bg1"/>
                </a:solidFill>
              </a:rPr>
              <a:t>ser</a:t>
            </a:r>
            <a:r>
              <a:rPr lang="en-US" sz="2800" b="1" dirty="0" smtClean="0">
                <a:solidFill>
                  <a:schemeClr val="bg1"/>
                </a:solidFill>
              </a:rPr>
              <a:t> </a:t>
            </a:r>
            <a:r>
              <a:rPr lang="en-US" sz="2800" b="1" dirty="0" err="1" smtClean="0">
                <a:solidFill>
                  <a:schemeClr val="bg1"/>
                </a:solidFill>
              </a:rPr>
              <a:t>considerado</a:t>
            </a:r>
            <a:r>
              <a:rPr lang="en-US" sz="2800" b="1" dirty="0" smtClean="0">
                <a:solidFill>
                  <a:schemeClr val="bg1"/>
                </a:solidFill>
              </a:rPr>
              <a:t> </a:t>
            </a:r>
            <a:r>
              <a:rPr lang="en-US" sz="2800" b="1" dirty="0" err="1" smtClean="0">
                <a:solidFill>
                  <a:schemeClr val="bg1"/>
                </a:solidFill>
              </a:rPr>
              <a:t>como</a:t>
            </a:r>
            <a:r>
              <a:rPr lang="en-US" sz="2800" b="1" dirty="0" smtClean="0">
                <a:solidFill>
                  <a:schemeClr val="bg1"/>
                </a:solidFill>
              </a:rPr>
              <a:t> LP para el </a:t>
            </a:r>
            <a:r>
              <a:rPr lang="en-US" sz="2800" b="1" dirty="0" err="1" smtClean="0">
                <a:solidFill>
                  <a:schemeClr val="bg1"/>
                </a:solidFill>
              </a:rPr>
              <a:t>indice</a:t>
            </a:r>
            <a:r>
              <a:rPr lang="en-US" sz="2800" b="1" dirty="0" smtClean="0">
                <a:solidFill>
                  <a:schemeClr val="bg1"/>
                </a:solidFill>
              </a:rPr>
              <a:t> TIOBE</a:t>
            </a:r>
            <a:endParaRPr lang="en-US" sz="2800" b="1" dirty="0">
              <a:solidFill>
                <a:schemeClr val="bg1"/>
              </a:solidFill>
            </a:endParaRPr>
          </a:p>
        </p:txBody>
      </p:sp>
      <p:sp>
        <p:nvSpPr>
          <p:cNvPr id="7" name="Rectangle 6"/>
          <p:cNvSpPr/>
          <p:nvPr/>
        </p:nvSpPr>
        <p:spPr>
          <a:xfrm>
            <a:off x="771525" y="1772632"/>
            <a:ext cx="10048875" cy="4016484"/>
          </a:xfrm>
          <a:prstGeom prst="rect">
            <a:avLst/>
          </a:prstGeom>
        </p:spPr>
        <p:txBody>
          <a:bodyPr wrap="square">
            <a:spAutoFit/>
          </a:bodyPr>
          <a:lstStyle/>
          <a:p>
            <a:pPr marL="457200" indent="-457200">
              <a:spcBef>
                <a:spcPts val="600"/>
              </a:spcBef>
              <a:buFont typeface="+mj-lt"/>
              <a:buAutoNum type="arabicPeriod"/>
            </a:pPr>
            <a:r>
              <a:rPr lang="en-US" sz="2400" dirty="0" err="1" smtClean="0"/>
              <a:t>Tener</a:t>
            </a:r>
            <a:r>
              <a:rPr lang="en-US" sz="2400" dirty="0" smtClean="0"/>
              <a:t> </a:t>
            </a:r>
            <a:r>
              <a:rPr lang="en-US" sz="2400" dirty="0" err="1" smtClean="0"/>
              <a:t>una</a:t>
            </a:r>
            <a:r>
              <a:rPr lang="en-US" sz="2400" dirty="0" smtClean="0"/>
              <a:t> entrada </a:t>
            </a:r>
            <a:r>
              <a:rPr lang="en-US" sz="2400" dirty="0" err="1" smtClean="0"/>
              <a:t>propia</a:t>
            </a:r>
            <a:r>
              <a:rPr lang="en-US" sz="2400" dirty="0" smtClean="0"/>
              <a:t> </a:t>
            </a:r>
            <a:r>
              <a:rPr lang="en-US" sz="2400" dirty="0" err="1" smtClean="0"/>
              <a:t>en</a:t>
            </a:r>
            <a:r>
              <a:rPr lang="en-US" sz="2400" dirty="0" smtClean="0"/>
              <a:t> </a:t>
            </a:r>
            <a:r>
              <a:rPr lang="en-US" sz="2400" b="1" dirty="0" smtClean="0">
                <a:solidFill>
                  <a:srgbClr val="C00000"/>
                </a:solidFill>
              </a:rPr>
              <a:t>Wikipedia </a:t>
            </a:r>
            <a:r>
              <a:rPr lang="en-US" sz="2400" dirty="0" smtClean="0"/>
              <a:t>y que Wikipedia lo </a:t>
            </a:r>
            <a:r>
              <a:rPr lang="en-US" sz="2400" dirty="0" err="1" smtClean="0"/>
              <a:t>defina</a:t>
            </a:r>
            <a:r>
              <a:rPr lang="en-US" sz="2400" dirty="0" smtClean="0"/>
              <a:t> </a:t>
            </a:r>
            <a:r>
              <a:rPr lang="en-US" sz="2400" dirty="0" err="1" smtClean="0"/>
              <a:t>como</a:t>
            </a:r>
            <a:r>
              <a:rPr lang="en-US" sz="2400" dirty="0" smtClean="0"/>
              <a:t> LP (ASP, Ruby on Rails no la </a:t>
            </a:r>
            <a:r>
              <a:rPr lang="en-US" sz="2400" dirty="0" err="1" smtClean="0"/>
              <a:t>tienen</a:t>
            </a:r>
            <a:r>
              <a:rPr lang="en-US" sz="2400" dirty="0" smtClean="0"/>
              <a:t>)</a:t>
            </a:r>
          </a:p>
          <a:p>
            <a:pPr marL="457200" indent="-457200">
              <a:spcBef>
                <a:spcPts val="600"/>
              </a:spcBef>
              <a:buFont typeface="+mj-lt"/>
              <a:buAutoNum type="arabicPeriod"/>
            </a:pPr>
            <a:r>
              <a:rPr lang="en-US" sz="2400" dirty="0" smtClean="0"/>
              <a:t>Que sea </a:t>
            </a:r>
            <a:r>
              <a:rPr lang="en-US" sz="2400" b="1" dirty="0" smtClean="0">
                <a:solidFill>
                  <a:srgbClr val="C00000"/>
                </a:solidFill>
              </a:rPr>
              <a:t>Turing </a:t>
            </a:r>
            <a:r>
              <a:rPr lang="en-US" sz="2400" b="1" dirty="0" err="1" smtClean="0">
                <a:solidFill>
                  <a:srgbClr val="C00000"/>
                </a:solidFill>
              </a:rPr>
              <a:t>Completo</a:t>
            </a:r>
            <a:r>
              <a:rPr lang="en-US" sz="2400" b="1" dirty="0" smtClean="0">
                <a:solidFill>
                  <a:srgbClr val="C00000"/>
                </a:solidFill>
              </a:rPr>
              <a:t> </a:t>
            </a:r>
            <a:r>
              <a:rPr lang="en-US" sz="2400" dirty="0" smtClean="0"/>
              <a:t>(XML no lo es, SQL no </a:t>
            </a:r>
            <a:r>
              <a:rPr lang="en-US" sz="2400" dirty="0" err="1" smtClean="0"/>
              <a:t>fue</a:t>
            </a:r>
            <a:r>
              <a:rPr lang="en-US" sz="2400" dirty="0" smtClean="0"/>
              <a:t> </a:t>
            </a:r>
            <a:r>
              <a:rPr lang="en-US" sz="2400" dirty="0" err="1" smtClean="0"/>
              <a:t>considerado</a:t>
            </a:r>
            <a:r>
              <a:rPr lang="en-US" sz="2400" dirty="0" smtClean="0"/>
              <a:t> </a:t>
            </a:r>
            <a:r>
              <a:rPr lang="en-US" sz="2400" dirty="0" err="1" smtClean="0"/>
              <a:t>durante</a:t>
            </a:r>
            <a:r>
              <a:rPr lang="en-US" sz="2400" dirty="0" smtClean="0"/>
              <a:t> mucho </a:t>
            </a:r>
            <a:r>
              <a:rPr lang="en-US" sz="2400" dirty="0" err="1" smtClean="0"/>
              <a:t>tiempo</a:t>
            </a:r>
            <a:r>
              <a:rPr lang="en-US" sz="2400" dirty="0" smtClean="0"/>
              <a:t>)</a:t>
            </a:r>
          </a:p>
          <a:p>
            <a:pPr marL="457200" indent="-457200">
              <a:spcBef>
                <a:spcPts val="600"/>
              </a:spcBef>
              <a:buFont typeface="+mj-lt"/>
              <a:buAutoNum type="arabicPeriod"/>
            </a:pPr>
            <a:r>
              <a:rPr lang="en-US" sz="2400" dirty="0" err="1" smtClean="0"/>
              <a:t>Tener</a:t>
            </a:r>
            <a:r>
              <a:rPr lang="en-US" sz="2400" dirty="0" smtClean="0"/>
              <a:t> </a:t>
            </a:r>
            <a:r>
              <a:rPr lang="en-US" sz="2400" dirty="0" err="1" smtClean="0"/>
              <a:t>más</a:t>
            </a:r>
            <a:r>
              <a:rPr lang="en-US" sz="2400" dirty="0" smtClean="0"/>
              <a:t> de 5,000 hits </a:t>
            </a:r>
            <a:r>
              <a:rPr lang="en-US" sz="2400" dirty="0" err="1" smtClean="0"/>
              <a:t>en</a:t>
            </a:r>
            <a:r>
              <a:rPr lang="en-US" sz="2400" dirty="0" smtClean="0"/>
              <a:t> Google</a:t>
            </a:r>
          </a:p>
          <a:p>
            <a:pPr marL="800100" lvl="1" indent="-342900">
              <a:spcBef>
                <a:spcPts val="600"/>
              </a:spcBef>
              <a:buFont typeface="Arial" panose="020B0604020202020204" pitchFamily="34" charset="0"/>
              <a:buChar char="•"/>
            </a:pPr>
            <a:r>
              <a:rPr lang="en-US" sz="2000" dirty="0" smtClean="0">
                <a:solidFill>
                  <a:srgbClr val="C00000"/>
                </a:solidFill>
              </a:rPr>
              <a:t>+Python   </a:t>
            </a:r>
            <a:r>
              <a:rPr lang="en-US" sz="2000" dirty="0" smtClean="0">
                <a:latin typeface="Consolas" panose="020B0609020204030204" pitchFamily="49" charset="0"/>
              </a:rPr>
              <a:t>1,740,000,000</a:t>
            </a:r>
          </a:p>
          <a:p>
            <a:pPr marL="800100" lvl="1" indent="-342900">
              <a:spcBef>
                <a:spcPts val="600"/>
              </a:spcBef>
              <a:buFont typeface="Arial" panose="020B0604020202020204" pitchFamily="34" charset="0"/>
              <a:buChar char="•"/>
            </a:pPr>
            <a:r>
              <a:rPr lang="en-US" sz="2000" dirty="0" smtClean="0">
                <a:solidFill>
                  <a:srgbClr val="C00000"/>
                </a:solidFill>
              </a:rPr>
              <a:t>+Java                         </a:t>
            </a:r>
            <a:r>
              <a:rPr lang="en-US" sz="2000" dirty="0" smtClean="0">
                <a:latin typeface="Consolas" panose="020B0609020204030204" pitchFamily="49" charset="0"/>
              </a:rPr>
              <a:t>59,900</a:t>
            </a:r>
            <a:endParaRPr lang="en-US" sz="2000" dirty="0" smtClean="0">
              <a:solidFill>
                <a:srgbClr val="C00000"/>
              </a:solidFill>
            </a:endParaRPr>
          </a:p>
          <a:p>
            <a:pPr marL="800100" lvl="1" indent="-342900">
              <a:spcBef>
                <a:spcPts val="600"/>
              </a:spcBef>
              <a:buFont typeface="Arial" panose="020B0604020202020204" pitchFamily="34" charset="0"/>
              <a:buChar char="•"/>
            </a:pPr>
            <a:r>
              <a:rPr lang="en-US" sz="2000" dirty="0" smtClean="0">
                <a:solidFill>
                  <a:srgbClr val="C00000"/>
                </a:solidFill>
              </a:rPr>
              <a:t>+C#                </a:t>
            </a:r>
            <a:r>
              <a:rPr lang="en-US" sz="2000" dirty="0" smtClean="0">
                <a:latin typeface="Consolas" panose="020B0609020204030204" pitchFamily="49" charset="0"/>
              </a:rPr>
              <a:t>445,000,000</a:t>
            </a:r>
            <a:endParaRPr lang="en-US" sz="2000" dirty="0">
              <a:latin typeface="Consolas" panose="020B0609020204030204" pitchFamily="49" charset="0"/>
            </a:endParaRPr>
          </a:p>
          <a:p>
            <a:pPr marL="800100" lvl="1" indent="-342900">
              <a:spcBef>
                <a:spcPts val="600"/>
              </a:spcBef>
              <a:buFont typeface="Arial" panose="020B0604020202020204" pitchFamily="34" charset="0"/>
              <a:buChar char="•"/>
            </a:pPr>
            <a:r>
              <a:rPr lang="en-US" sz="2000" dirty="0" smtClean="0">
                <a:solidFill>
                  <a:srgbClr val="C00000"/>
                </a:solidFill>
              </a:rPr>
              <a:t>+C++              </a:t>
            </a:r>
            <a:r>
              <a:rPr lang="en-US" sz="2000" dirty="0" smtClean="0">
                <a:latin typeface="Consolas" panose="020B0609020204030204" pitchFamily="49" charset="0"/>
              </a:rPr>
              <a:t>306,000,000</a:t>
            </a:r>
          </a:p>
          <a:p>
            <a:pPr marL="800100" lvl="1" indent="-342900">
              <a:spcBef>
                <a:spcPts val="600"/>
              </a:spcBef>
              <a:buFont typeface="Arial" panose="020B0604020202020204" pitchFamily="34" charset="0"/>
              <a:buChar char="•"/>
            </a:pPr>
            <a:r>
              <a:rPr lang="en-US" sz="2000" dirty="0" smtClean="0">
                <a:solidFill>
                  <a:srgbClr val="C00000"/>
                </a:solidFill>
              </a:rPr>
              <a:t>JavaScript </a:t>
            </a:r>
            <a:r>
              <a:rPr lang="en-US" sz="2000" dirty="0">
                <a:latin typeface="Consolas" panose="020B0609020204030204" pitchFamily="49" charset="0"/>
              </a:rPr>
              <a:t>6,960,000,000</a:t>
            </a:r>
          </a:p>
        </p:txBody>
      </p:sp>
    </p:spTree>
    <p:extLst>
      <p:ext uri="{BB962C8B-B14F-4D97-AF65-F5344CB8AC3E}">
        <p14:creationId xmlns:p14="http://schemas.microsoft.com/office/powerpoint/2010/main" val="417414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ADDC752-80C7-41F7-AA05-3E1BE1029531}" type="slidenum">
              <a:rPr lang="en-US" smtClean="0"/>
              <a:t>14</a:t>
            </a:fld>
            <a:endParaRPr lang="en-US" dirty="0"/>
          </a:p>
        </p:txBody>
      </p:sp>
      <p:sp>
        <p:nvSpPr>
          <p:cNvPr id="7" name="Title 1"/>
          <p:cNvSpPr>
            <a:spLocks noGrp="1"/>
          </p:cNvSpPr>
          <p:nvPr>
            <p:ph type="title"/>
          </p:nvPr>
        </p:nvSpPr>
        <p:spPr>
          <a:xfrm>
            <a:off x="118334" y="76882"/>
            <a:ext cx="2843941" cy="562935"/>
          </a:xfrm>
          <a:solidFill>
            <a:srgbClr val="2E75B6">
              <a:alpha val="60000"/>
            </a:srgbClr>
          </a:solidFill>
        </p:spPr>
        <p:txBody>
          <a:bodyPr>
            <a:normAutofit/>
          </a:bodyPr>
          <a:lstStyle/>
          <a:p>
            <a:r>
              <a:rPr lang="en-US" sz="2800" b="1" dirty="0" err="1" smtClean="0">
                <a:solidFill>
                  <a:schemeClr val="bg1"/>
                </a:solidFill>
              </a:rPr>
              <a:t>Stackoverflow</a:t>
            </a:r>
            <a:endParaRPr lang="en-US" sz="2800" b="1" dirty="0">
              <a:solidFill>
                <a:schemeClr val="bg1"/>
              </a:solidFill>
            </a:endParaRPr>
          </a:p>
        </p:txBody>
      </p:sp>
      <p:pic>
        <p:nvPicPr>
          <p:cNvPr id="6" name="Picture 5"/>
          <p:cNvPicPr>
            <a:picLocks noChangeAspect="1"/>
          </p:cNvPicPr>
          <p:nvPr/>
        </p:nvPicPr>
        <p:blipFill>
          <a:blip r:embed="rId3"/>
          <a:stretch>
            <a:fillRect/>
          </a:stretch>
        </p:blipFill>
        <p:spPr>
          <a:xfrm>
            <a:off x="2324100" y="92007"/>
            <a:ext cx="455522" cy="501534"/>
          </a:xfrm>
          <a:prstGeom prst="rect">
            <a:avLst/>
          </a:prstGeom>
        </p:spPr>
      </p:pic>
      <p:sp>
        <p:nvSpPr>
          <p:cNvPr id="14" name="Rectangle 13"/>
          <p:cNvSpPr/>
          <p:nvPr/>
        </p:nvSpPr>
        <p:spPr>
          <a:xfrm>
            <a:off x="3076186" y="173683"/>
            <a:ext cx="5503430" cy="369332"/>
          </a:xfrm>
          <a:prstGeom prst="rect">
            <a:avLst/>
          </a:prstGeom>
        </p:spPr>
        <p:txBody>
          <a:bodyPr wrap="none">
            <a:spAutoFit/>
          </a:bodyPr>
          <a:lstStyle/>
          <a:p>
            <a:r>
              <a:rPr lang="en-US" dirty="0">
                <a:latin typeface="Consolas" panose="020B0609020204030204" pitchFamily="49" charset="0"/>
              </a:rPr>
              <a:t>https://</a:t>
            </a:r>
            <a:r>
              <a:rPr lang="en-US" dirty="0" smtClean="0">
                <a:latin typeface="Consolas" panose="020B0609020204030204" pitchFamily="49" charset="0"/>
              </a:rPr>
              <a:t>insights.stackoverflow.com/survey</a:t>
            </a:r>
            <a:endParaRPr lang="en-US" dirty="0">
              <a:latin typeface="Consolas" panose="020B0609020204030204" pitchFamily="49" charset="0"/>
            </a:endParaRPr>
          </a:p>
        </p:txBody>
      </p:sp>
      <p:sp>
        <p:nvSpPr>
          <p:cNvPr id="4" name="Footer Placeholder 3"/>
          <p:cNvSpPr>
            <a:spLocks noGrp="1"/>
          </p:cNvSpPr>
          <p:nvPr>
            <p:ph type="ftr" sz="quarter" idx="11"/>
          </p:nvPr>
        </p:nvSpPr>
        <p:spPr/>
        <p:txBody>
          <a:bodyPr/>
          <a:lstStyle/>
          <a:p>
            <a:pPr algn="l"/>
            <a:r>
              <a:rPr lang="en-US" smtClean="0"/>
              <a:t>(C) LP Curso 2022</a:t>
            </a:r>
            <a:endParaRPr lang="en-US" dirty="0"/>
          </a:p>
        </p:txBody>
      </p:sp>
      <p:pic>
        <p:nvPicPr>
          <p:cNvPr id="11" name="Picture 10"/>
          <p:cNvPicPr>
            <a:picLocks noChangeAspect="1"/>
          </p:cNvPicPr>
          <p:nvPr/>
        </p:nvPicPr>
        <p:blipFill>
          <a:blip r:embed="rId4"/>
          <a:stretch>
            <a:fillRect/>
          </a:stretch>
        </p:blipFill>
        <p:spPr>
          <a:xfrm>
            <a:off x="2657114" y="1433331"/>
            <a:ext cx="5163271" cy="2600688"/>
          </a:xfrm>
          <a:prstGeom prst="rect">
            <a:avLst/>
          </a:prstGeom>
        </p:spPr>
      </p:pic>
    </p:spTree>
    <p:extLst>
      <p:ext uri="{BB962C8B-B14F-4D97-AF65-F5344CB8AC3E}">
        <p14:creationId xmlns:p14="http://schemas.microsoft.com/office/powerpoint/2010/main" val="93476353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ADDC752-80C7-41F7-AA05-3E1BE1029531}" type="slidenum">
              <a:rPr lang="en-US" smtClean="0"/>
              <a:t>15</a:t>
            </a:fld>
            <a:endParaRPr lang="en-US" dirty="0"/>
          </a:p>
        </p:txBody>
      </p:sp>
      <p:sp>
        <p:nvSpPr>
          <p:cNvPr id="7" name="Title 1"/>
          <p:cNvSpPr>
            <a:spLocks noGrp="1"/>
          </p:cNvSpPr>
          <p:nvPr>
            <p:ph type="title"/>
          </p:nvPr>
        </p:nvSpPr>
        <p:spPr>
          <a:xfrm>
            <a:off x="118334" y="76882"/>
            <a:ext cx="2843941" cy="562935"/>
          </a:xfrm>
          <a:solidFill>
            <a:srgbClr val="2E75B6">
              <a:alpha val="60000"/>
            </a:srgbClr>
          </a:solidFill>
        </p:spPr>
        <p:txBody>
          <a:bodyPr>
            <a:normAutofit/>
          </a:bodyPr>
          <a:lstStyle/>
          <a:p>
            <a:r>
              <a:rPr lang="en-US" sz="2800" b="1" dirty="0" err="1" smtClean="0">
                <a:solidFill>
                  <a:schemeClr val="bg1"/>
                </a:solidFill>
              </a:rPr>
              <a:t>Stackoverflow</a:t>
            </a:r>
            <a:endParaRPr lang="en-US" sz="2800" b="1" dirty="0">
              <a:solidFill>
                <a:schemeClr val="bg1"/>
              </a:solidFill>
            </a:endParaRPr>
          </a:p>
        </p:txBody>
      </p:sp>
      <p:pic>
        <p:nvPicPr>
          <p:cNvPr id="6" name="Picture 5"/>
          <p:cNvPicPr>
            <a:picLocks noChangeAspect="1"/>
          </p:cNvPicPr>
          <p:nvPr/>
        </p:nvPicPr>
        <p:blipFill>
          <a:blip r:embed="rId3"/>
          <a:stretch>
            <a:fillRect/>
          </a:stretch>
        </p:blipFill>
        <p:spPr>
          <a:xfrm>
            <a:off x="2324100" y="92007"/>
            <a:ext cx="455522" cy="501534"/>
          </a:xfrm>
          <a:prstGeom prst="rect">
            <a:avLst/>
          </a:prstGeom>
        </p:spPr>
      </p:pic>
      <p:sp>
        <p:nvSpPr>
          <p:cNvPr id="4" name="Footer Placeholder 3"/>
          <p:cNvSpPr>
            <a:spLocks noGrp="1"/>
          </p:cNvSpPr>
          <p:nvPr>
            <p:ph type="ftr" sz="quarter" idx="11"/>
          </p:nvPr>
        </p:nvSpPr>
        <p:spPr/>
        <p:txBody>
          <a:bodyPr/>
          <a:lstStyle/>
          <a:p>
            <a:pPr algn="l"/>
            <a:r>
              <a:rPr lang="en-US" smtClean="0"/>
              <a:t>(C) LP Curso 2022</a:t>
            </a:r>
            <a:endParaRPr lang="en-US" dirty="0"/>
          </a:p>
        </p:txBody>
      </p:sp>
      <p:pic>
        <p:nvPicPr>
          <p:cNvPr id="15" name="Picture 14"/>
          <p:cNvPicPr>
            <a:picLocks noChangeAspect="1"/>
          </p:cNvPicPr>
          <p:nvPr/>
        </p:nvPicPr>
        <p:blipFill>
          <a:blip r:embed="rId4"/>
          <a:stretch>
            <a:fillRect/>
          </a:stretch>
        </p:blipFill>
        <p:spPr>
          <a:xfrm>
            <a:off x="380560" y="875987"/>
            <a:ext cx="3877115" cy="5713690"/>
          </a:xfrm>
          <a:prstGeom prst="rect">
            <a:avLst/>
          </a:prstGeom>
        </p:spPr>
      </p:pic>
      <p:pic>
        <p:nvPicPr>
          <p:cNvPr id="16" name="Picture 15"/>
          <p:cNvPicPr>
            <a:picLocks noChangeAspect="1"/>
          </p:cNvPicPr>
          <p:nvPr/>
        </p:nvPicPr>
        <p:blipFill>
          <a:blip r:embed="rId5"/>
          <a:stretch>
            <a:fillRect/>
          </a:stretch>
        </p:blipFill>
        <p:spPr>
          <a:xfrm>
            <a:off x="4495360" y="875987"/>
            <a:ext cx="2134040" cy="5713690"/>
          </a:xfrm>
          <a:prstGeom prst="rect">
            <a:avLst/>
          </a:prstGeom>
        </p:spPr>
      </p:pic>
      <p:pic>
        <p:nvPicPr>
          <p:cNvPr id="3" name="Picture 2"/>
          <p:cNvPicPr>
            <a:picLocks noChangeAspect="1"/>
          </p:cNvPicPr>
          <p:nvPr/>
        </p:nvPicPr>
        <p:blipFill>
          <a:blip r:embed="rId6"/>
          <a:stretch>
            <a:fillRect/>
          </a:stretch>
        </p:blipFill>
        <p:spPr>
          <a:xfrm>
            <a:off x="6781661" y="875987"/>
            <a:ext cx="1981477" cy="5713690"/>
          </a:xfrm>
          <a:prstGeom prst="rect">
            <a:avLst/>
          </a:prstGeom>
        </p:spPr>
      </p:pic>
      <p:pic>
        <p:nvPicPr>
          <p:cNvPr id="8" name="Picture 7"/>
          <p:cNvPicPr>
            <a:picLocks noChangeAspect="1"/>
          </p:cNvPicPr>
          <p:nvPr/>
        </p:nvPicPr>
        <p:blipFill>
          <a:blip r:embed="rId7"/>
          <a:stretch>
            <a:fillRect/>
          </a:stretch>
        </p:blipFill>
        <p:spPr>
          <a:xfrm>
            <a:off x="9086738" y="875987"/>
            <a:ext cx="1666987" cy="3572188"/>
          </a:xfrm>
          <a:prstGeom prst="rect">
            <a:avLst/>
          </a:prstGeom>
        </p:spPr>
      </p:pic>
      <p:sp>
        <p:nvSpPr>
          <p:cNvPr id="9" name="Rounded Rectangle 8"/>
          <p:cNvSpPr/>
          <p:nvPr/>
        </p:nvSpPr>
        <p:spPr>
          <a:xfrm>
            <a:off x="9215380" y="2700181"/>
            <a:ext cx="1428750" cy="295275"/>
          </a:xfrm>
          <a:prstGeom prst="round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61710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ADDC752-80C7-41F7-AA05-3E1BE1029531}" type="slidenum">
              <a:rPr lang="en-US" smtClean="0"/>
              <a:t>16</a:t>
            </a:fld>
            <a:endParaRPr lang="en-US" dirty="0"/>
          </a:p>
        </p:txBody>
      </p:sp>
      <p:sp>
        <p:nvSpPr>
          <p:cNvPr id="7" name="Title 1"/>
          <p:cNvSpPr>
            <a:spLocks noGrp="1"/>
          </p:cNvSpPr>
          <p:nvPr>
            <p:ph type="title"/>
          </p:nvPr>
        </p:nvSpPr>
        <p:spPr>
          <a:xfrm>
            <a:off x="118334" y="76882"/>
            <a:ext cx="3720336" cy="605264"/>
          </a:xfrm>
          <a:solidFill>
            <a:srgbClr val="2E75B6">
              <a:alpha val="60000"/>
            </a:srgbClr>
          </a:solidFill>
        </p:spPr>
        <p:txBody>
          <a:bodyPr>
            <a:normAutofit/>
          </a:bodyPr>
          <a:lstStyle/>
          <a:p>
            <a:r>
              <a:rPr lang="en-US" sz="3600" b="1" dirty="0" err="1" smtClean="0">
                <a:solidFill>
                  <a:schemeClr val="bg1"/>
                </a:solidFill>
              </a:rPr>
              <a:t>Stackoverflow</a:t>
            </a:r>
            <a:endParaRPr lang="en-US" sz="3600" b="1" dirty="0">
              <a:solidFill>
                <a:schemeClr val="bg1"/>
              </a:solidFill>
            </a:endParaRPr>
          </a:p>
        </p:txBody>
      </p:sp>
      <p:pic>
        <p:nvPicPr>
          <p:cNvPr id="6" name="Picture 5"/>
          <p:cNvPicPr>
            <a:picLocks noChangeAspect="1"/>
          </p:cNvPicPr>
          <p:nvPr/>
        </p:nvPicPr>
        <p:blipFill>
          <a:blip r:embed="rId2"/>
          <a:stretch>
            <a:fillRect/>
          </a:stretch>
        </p:blipFill>
        <p:spPr>
          <a:xfrm>
            <a:off x="2906162" y="76882"/>
            <a:ext cx="549735" cy="605264"/>
          </a:xfrm>
          <a:prstGeom prst="rect">
            <a:avLst/>
          </a:prstGeom>
        </p:spPr>
      </p:pic>
      <p:sp>
        <p:nvSpPr>
          <p:cNvPr id="27" name="Title 1"/>
          <p:cNvSpPr txBox="1">
            <a:spLocks/>
          </p:cNvSpPr>
          <p:nvPr/>
        </p:nvSpPr>
        <p:spPr>
          <a:xfrm>
            <a:off x="66417" y="967451"/>
            <a:ext cx="1990983" cy="431939"/>
          </a:xfrm>
          <a:prstGeom prst="rect">
            <a:avLst/>
          </a:prstGeom>
          <a:solidFill>
            <a:schemeClr val="tx1">
              <a:lumMod val="95000"/>
              <a:lumOff val="5000"/>
              <a:alpha val="6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smtClean="0">
                <a:solidFill>
                  <a:schemeClr val="bg1"/>
                </a:solidFill>
              </a:rPr>
              <a:t>WEB Frameworks</a:t>
            </a:r>
            <a:endParaRPr lang="en-US" sz="2000" b="1" dirty="0">
              <a:solidFill>
                <a:schemeClr val="bg1"/>
              </a:solidFill>
            </a:endParaRPr>
          </a:p>
        </p:txBody>
      </p:sp>
      <p:pic>
        <p:nvPicPr>
          <p:cNvPr id="28" name="Picture 27"/>
          <p:cNvPicPr>
            <a:picLocks noChangeAspect="1"/>
          </p:cNvPicPr>
          <p:nvPr/>
        </p:nvPicPr>
        <p:blipFill>
          <a:blip r:embed="rId3"/>
          <a:stretch>
            <a:fillRect/>
          </a:stretch>
        </p:blipFill>
        <p:spPr>
          <a:xfrm>
            <a:off x="7163820" y="931260"/>
            <a:ext cx="2220097" cy="5544324"/>
          </a:xfrm>
          <a:prstGeom prst="rect">
            <a:avLst/>
          </a:prstGeom>
        </p:spPr>
      </p:pic>
      <p:sp>
        <p:nvSpPr>
          <p:cNvPr id="29" name="Rectangle 28"/>
          <p:cNvSpPr/>
          <p:nvPr/>
        </p:nvSpPr>
        <p:spPr>
          <a:xfrm>
            <a:off x="7285145" y="1046304"/>
            <a:ext cx="1971589" cy="35308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7285146" y="1496577"/>
            <a:ext cx="1971589" cy="35308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7279879" y="1919691"/>
            <a:ext cx="1971589" cy="35308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7288073" y="2661550"/>
            <a:ext cx="1971589" cy="35308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7279878" y="4659178"/>
            <a:ext cx="1971589" cy="35308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2109317" y="948097"/>
            <a:ext cx="2143424" cy="5527487"/>
          </a:xfrm>
          <a:prstGeom prst="rect">
            <a:avLst/>
          </a:prstGeom>
        </p:spPr>
      </p:pic>
      <p:sp>
        <p:nvSpPr>
          <p:cNvPr id="35" name="Title 1"/>
          <p:cNvSpPr txBox="1">
            <a:spLocks/>
          </p:cNvSpPr>
          <p:nvPr/>
        </p:nvSpPr>
        <p:spPr>
          <a:xfrm>
            <a:off x="4968479" y="948097"/>
            <a:ext cx="2027711" cy="431939"/>
          </a:xfrm>
          <a:prstGeom prst="rect">
            <a:avLst/>
          </a:prstGeom>
          <a:solidFill>
            <a:schemeClr val="tx1">
              <a:lumMod val="95000"/>
              <a:lumOff val="5000"/>
              <a:alpha val="60000"/>
            </a:schemeClr>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err="1" smtClean="0">
                <a:solidFill>
                  <a:schemeClr val="bg1"/>
                </a:solidFill>
              </a:rPr>
              <a:t>Otros</a:t>
            </a:r>
            <a:r>
              <a:rPr lang="en-US" sz="2000" b="1" dirty="0" smtClean="0">
                <a:solidFill>
                  <a:schemeClr val="bg1"/>
                </a:solidFill>
              </a:rPr>
              <a:t> frameworks</a:t>
            </a:r>
            <a:endParaRPr lang="en-US" sz="2000" b="1" dirty="0">
              <a:solidFill>
                <a:schemeClr val="bg1"/>
              </a:solidFill>
            </a:endParaRPr>
          </a:p>
        </p:txBody>
      </p:sp>
      <p:sp>
        <p:nvSpPr>
          <p:cNvPr id="2" name="Footer Placeholder 1"/>
          <p:cNvSpPr>
            <a:spLocks noGrp="1"/>
          </p:cNvSpPr>
          <p:nvPr>
            <p:ph type="ftr" sz="quarter" idx="11"/>
          </p:nvPr>
        </p:nvSpPr>
        <p:spPr/>
        <p:txBody>
          <a:bodyPr/>
          <a:lstStyle/>
          <a:p>
            <a:pPr algn="l"/>
            <a:r>
              <a:rPr lang="en-US" smtClean="0"/>
              <a:t>(C) LP Curso 2022</a:t>
            </a:r>
            <a:endParaRPr lang="en-US" dirty="0"/>
          </a:p>
        </p:txBody>
      </p:sp>
    </p:spTree>
    <p:extLst>
      <p:ext uri="{BB962C8B-B14F-4D97-AF65-F5344CB8AC3E}">
        <p14:creationId xmlns:p14="http://schemas.microsoft.com/office/powerpoint/2010/main" val="30292998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l"/>
            <a:r>
              <a:rPr lang="en-US" smtClean="0"/>
              <a:t>(C) LP Curso 2022</a:t>
            </a:r>
            <a:endParaRPr lang="en-US" dirty="0"/>
          </a:p>
        </p:txBody>
      </p:sp>
      <p:sp>
        <p:nvSpPr>
          <p:cNvPr id="5" name="Slide Number Placeholder 4"/>
          <p:cNvSpPr>
            <a:spLocks noGrp="1"/>
          </p:cNvSpPr>
          <p:nvPr>
            <p:ph type="sldNum" sz="quarter" idx="12"/>
          </p:nvPr>
        </p:nvSpPr>
        <p:spPr/>
        <p:txBody>
          <a:bodyPr/>
          <a:lstStyle/>
          <a:p>
            <a:fld id="{032DC7DE-2887-495F-B947-CA57731FBB7F}" type="slidenum">
              <a:rPr lang="en-US" smtClean="0"/>
              <a:t>17</a:t>
            </a:fld>
            <a:endParaRPr lang="en-US"/>
          </a:p>
        </p:txBody>
      </p:sp>
      <p:pic>
        <p:nvPicPr>
          <p:cNvPr id="7" name="Picture 6"/>
          <p:cNvPicPr>
            <a:picLocks noChangeAspect="1"/>
          </p:cNvPicPr>
          <p:nvPr/>
        </p:nvPicPr>
        <p:blipFill>
          <a:blip r:embed="rId2"/>
          <a:stretch>
            <a:fillRect/>
          </a:stretch>
        </p:blipFill>
        <p:spPr>
          <a:xfrm>
            <a:off x="1947368" y="1618962"/>
            <a:ext cx="7863911" cy="4572287"/>
          </a:xfrm>
          <a:prstGeom prst="rect">
            <a:avLst/>
          </a:prstGeom>
        </p:spPr>
      </p:pic>
      <p:pic>
        <p:nvPicPr>
          <p:cNvPr id="8" name="Picture 7"/>
          <p:cNvPicPr>
            <a:picLocks noChangeAspect="1"/>
          </p:cNvPicPr>
          <p:nvPr/>
        </p:nvPicPr>
        <p:blipFill>
          <a:blip r:embed="rId3"/>
          <a:stretch>
            <a:fillRect/>
          </a:stretch>
        </p:blipFill>
        <p:spPr>
          <a:xfrm>
            <a:off x="361635" y="525042"/>
            <a:ext cx="4515480" cy="628738"/>
          </a:xfrm>
          <a:prstGeom prst="rect">
            <a:avLst/>
          </a:prstGeom>
        </p:spPr>
      </p:pic>
    </p:spTree>
    <p:extLst>
      <p:ext uri="{BB962C8B-B14F-4D97-AF65-F5344CB8AC3E}">
        <p14:creationId xmlns:p14="http://schemas.microsoft.com/office/powerpoint/2010/main" val="36019088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ADDC752-80C7-41F7-AA05-3E1BE1029531}" type="slidenum">
              <a:rPr lang="en-US" smtClean="0"/>
              <a:t>18</a:t>
            </a:fld>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50" y="137522"/>
            <a:ext cx="1485900" cy="563336"/>
          </a:xfrm>
          <a:prstGeom prst="rect">
            <a:avLst/>
          </a:prstGeom>
        </p:spPr>
      </p:pic>
      <p:sp>
        <p:nvSpPr>
          <p:cNvPr id="4" name="Footer Placeholder 3"/>
          <p:cNvSpPr>
            <a:spLocks noGrp="1"/>
          </p:cNvSpPr>
          <p:nvPr>
            <p:ph type="ftr" sz="quarter" idx="11"/>
          </p:nvPr>
        </p:nvSpPr>
        <p:spPr/>
        <p:txBody>
          <a:bodyPr/>
          <a:lstStyle/>
          <a:p>
            <a:pPr algn="l"/>
            <a:r>
              <a:rPr lang="en-US" smtClean="0"/>
              <a:t>(C) LP Curso 2022</a:t>
            </a:r>
            <a:endParaRPr lang="en-US" dirty="0"/>
          </a:p>
        </p:txBody>
      </p:sp>
      <p:pic>
        <p:nvPicPr>
          <p:cNvPr id="9" name="Picture 8"/>
          <p:cNvPicPr>
            <a:picLocks noChangeAspect="1"/>
          </p:cNvPicPr>
          <p:nvPr/>
        </p:nvPicPr>
        <p:blipFill>
          <a:blip r:embed="rId4"/>
          <a:stretch>
            <a:fillRect/>
          </a:stretch>
        </p:blipFill>
        <p:spPr>
          <a:xfrm>
            <a:off x="1879436" y="151267"/>
            <a:ext cx="9304972" cy="940224"/>
          </a:xfrm>
          <a:prstGeom prst="rect">
            <a:avLst/>
          </a:prstGeom>
        </p:spPr>
      </p:pic>
      <p:sp>
        <p:nvSpPr>
          <p:cNvPr id="12" name="TextBox 11"/>
          <p:cNvSpPr txBox="1"/>
          <p:nvPr/>
        </p:nvSpPr>
        <p:spPr>
          <a:xfrm>
            <a:off x="8497475" y="1315832"/>
            <a:ext cx="2322925" cy="4401205"/>
          </a:xfrm>
          <a:prstGeom prst="rect">
            <a:avLst/>
          </a:prstGeom>
          <a:solidFill>
            <a:schemeClr val="bg1">
              <a:lumMod val="50000"/>
            </a:schemeClr>
          </a:solidFill>
        </p:spPr>
        <p:txBody>
          <a:bodyPr wrap="square" rtlCol="0">
            <a:spAutoFit/>
          </a:bodyPr>
          <a:lstStyle/>
          <a:p>
            <a:pPr marL="342900" indent="-342900">
              <a:buFont typeface="Arial" panose="020B0604020202020204" pitchFamily="34" charset="0"/>
              <a:buChar char="•"/>
            </a:pPr>
            <a:r>
              <a:rPr lang="en-US" sz="2800" b="1" dirty="0" smtClean="0">
                <a:solidFill>
                  <a:schemeClr val="bg1"/>
                </a:solidFill>
                <a:latin typeface="Arial Narrow" panose="020B0606020202030204" pitchFamily="34" charset="0"/>
              </a:rPr>
              <a:t>JavaScript</a:t>
            </a:r>
          </a:p>
          <a:p>
            <a:pPr marL="342900" indent="-342900">
              <a:buFont typeface="Arial" panose="020B0604020202020204" pitchFamily="34" charset="0"/>
              <a:buChar char="•"/>
            </a:pPr>
            <a:r>
              <a:rPr lang="en-US" sz="2800" b="1" dirty="0" smtClean="0">
                <a:solidFill>
                  <a:schemeClr val="bg1"/>
                </a:solidFill>
                <a:latin typeface="Arial Narrow" panose="020B0606020202030204" pitchFamily="34" charset="0"/>
              </a:rPr>
              <a:t>Python</a:t>
            </a:r>
          </a:p>
          <a:p>
            <a:pPr marL="342900" indent="-342900">
              <a:buFont typeface="Arial" panose="020B0604020202020204" pitchFamily="34" charset="0"/>
              <a:buChar char="•"/>
            </a:pPr>
            <a:r>
              <a:rPr lang="en-US" sz="2800" b="1" dirty="0" smtClean="0">
                <a:solidFill>
                  <a:schemeClr val="bg1"/>
                </a:solidFill>
                <a:latin typeface="Arial Narrow" panose="020B0606020202030204" pitchFamily="34" charset="0"/>
              </a:rPr>
              <a:t>Java</a:t>
            </a:r>
          </a:p>
          <a:p>
            <a:pPr marL="342900" indent="-342900">
              <a:buFont typeface="Arial" panose="020B0604020202020204" pitchFamily="34" charset="0"/>
              <a:buChar char="•"/>
            </a:pPr>
            <a:r>
              <a:rPr lang="en-US" sz="2800" b="1" dirty="0" smtClean="0">
                <a:solidFill>
                  <a:schemeClr val="bg1"/>
                </a:solidFill>
                <a:latin typeface="Arial Narrow" panose="020B0606020202030204" pitchFamily="34" charset="0"/>
              </a:rPr>
              <a:t>C#</a:t>
            </a:r>
          </a:p>
          <a:p>
            <a:pPr marL="342900" indent="-342900">
              <a:buFont typeface="Arial" panose="020B0604020202020204" pitchFamily="34" charset="0"/>
              <a:buChar char="•"/>
            </a:pPr>
            <a:r>
              <a:rPr lang="en-US" sz="2800" b="1" dirty="0" smtClean="0">
                <a:solidFill>
                  <a:schemeClr val="bg1"/>
                </a:solidFill>
                <a:latin typeface="Arial Narrow" panose="020B0606020202030204" pitchFamily="34" charset="0"/>
              </a:rPr>
              <a:t>PHP</a:t>
            </a:r>
          </a:p>
          <a:p>
            <a:pPr marL="342900" indent="-342900">
              <a:buFont typeface="Arial" panose="020B0604020202020204" pitchFamily="34" charset="0"/>
              <a:buChar char="•"/>
            </a:pPr>
            <a:r>
              <a:rPr lang="en-US" sz="2800" b="1" dirty="0" smtClean="0">
                <a:solidFill>
                  <a:schemeClr val="bg1"/>
                </a:solidFill>
                <a:latin typeface="Arial Narrow" panose="020B0606020202030204" pitchFamily="34" charset="0"/>
              </a:rPr>
              <a:t>C++</a:t>
            </a:r>
          </a:p>
          <a:p>
            <a:pPr marL="342900" indent="-342900">
              <a:buFont typeface="Arial" panose="020B0604020202020204" pitchFamily="34" charset="0"/>
              <a:buChar char="•"/>
            </a:pPr>
            <a:r>
              <a:rPr lang="en-US" sz="2800" b="1" dirty="0" smtClean="0">
                <a:solidFill>
                  <a:schemeClr val="bg1"/>
                </a:solidFill>
                <a:latin typeface="Arial Narrow" panose="020B0606020202030204" pitchFamily="34" charset="0"/>
              </a:rPr>
              <a:t>C</a:t>
            </a:r>
          </a:p>
          <a:p>
            <a:pPr marL="342900" indent="-342900">
              <a:buFont typeface="Arial" panose="020B0604020202020204" pitchFamily="34" charset="0"/>
              <a:buChar char="•"/>
            </a:pPr>
            <a:r>
              <a:rPr lang="en-US" sz="2800" b="1" dirty="0" smtClean="0">
                <a:solidFill>
                  <a:schemeClr val="bg1"/>
                </a:solidFill>
                <a:latin typeface="Arial Narrow" panose="020B0606020202030204" pitchFamily="34" charset="0"/>
              </a:rPr>
              <a:t>Shell</a:t>
            </a:r>
          </a:p>
          <a:p>
            <a:pPr marL="342900" indent="-342900">
              <a:buFont typeface="Arial" panose="020B0604020202020204" pitchFamily="34" charset="0"/>
              <a:buChar char="•"/>
            </a:pPr>
            <a:r>
              <a:rPr lang="en-US" sz="2800" b="1" dirty="0" smtClean="0">
                <a:solidFill>
                  <a:schemeClr val="bg1"/>
                </a:solidFill>
                <a:latin typeface="Arial Narrow" panose="020B0606020202030204" pitchFamily="34" charset="0"/>
              </a:rPr>
              <a:t>Ruby</a:t>
            </a:r>
          </a:p>
          <a:p>
            <a:pPr marL="342900" indent="-342900">
              <a:buFont typeface="Arial" panose="020B0604020202020204" pitchFamily="34" charset="0"/>
              <a:buChar char="•"/>
            </a:pPr>
            <a:r>
              <a:rPr lang="en-US" sz="2800" b="1" dirty="0" err="1" smtClean="0">
                <a:solidFill>
                  <a:schemeClr val="bg1"/>
                </a:solidFill>
                <a:latin typeface="Arial Narrow" panose="020B0606020202030204" pitchFamily="34" charset="0"/>
              </a:rPr>
              <a:t>TypeScript</a:t>
            </a:r>
            <a:endParaRPr lang="en-US" sz="2800" b="1" dirty="0">
              <a:solidFill>
                <a:schemeClr val="bg1"/>
              </a:solidFill>
              <a:latin typeface="Arial Narrow" panose="020B0606020202030204" pitchFamily="34" charset="0"/>
            </a:endParaRPr>
          </a:p>
        </p:txBody>
      </p:sp>
      <p:pic>
        <p:nvPicPr>
          <p:cNvPr id="17" name="Picture 16"/>
          <p:cNvPicPr>
            <a:picLocks noChangeAspect="1"/>
          </p:cNvPicPr>
          <p:nvPr/>
        </p:nvPicPr>
        <p:blipFill>
          <a:blip r:embed="rId5"/>
          <a:stretch>
            <a:fillRect/>
          </a:stretch>
        </p:blipFill>
        <p:spPr>
          <a:xfrm>
            <a:off x="144050" y="1283114"/>
            <a:ext cx="7849695" cy="4391638"/>
          </a:xfrm>
          <a:prstGeom prst="rect">
            <a:avLst/>
          </a:prstGeom>
        </p:spPr>
      </p:pic>
      <p:sp>
        <p:nvSpPr>
          <p:cNvPr id="24" name="Rectangle 23"/>
          <p:cNvSpPr/>
          <p:nvPr/>
        </p:nvSpPr>
        <p:spPr>
          <a:xfrm>
            <a:off x="144050" y="6268533"/>
            <a:ext cx="11811000" cy="338554"/>
          </a:xfrm>
          <a:prstGeom prst="rect">
            <a:avLst/>
          </a:prstGeom>
        </p:spPr>
        <p:txBody>
          <a:bodyPr wrap="square">
            <a:spAutoFit/>
          </a:bodyPr>
          <a:lstStyle/>
          <a:p>
            <a:r>
              <a:rPr lang="en-US" sz="1600" dirty="0">
                <a:solidFill>
                  <a:srgbClr val="0066FF"/>
                </a:solidFill>
                <a:latin typeface="Consolas" panose="020B0609020204030204" pitchFamily="49" charset="0"/>
              </a:rPr>
              <a:t>https://www.analyticsinsight.net/top-10-most-popular-programming-languages-on-github-for-developers/</a:t>
            </a:r>
          </a:p>
        </p:txBody>
      </p:sp>
    </p:spTree>
    <p:extLst>
      <p:ext uri="{BB962C8B-B14F-4D97-AF65-F5344CB8AC3E}">
        <p14:creationId xmlns:p14="http://schemas.microsoft.com/office/powerpoint/2010/main" val="16230089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l"/>
            <a:r>
              <a:rPr lang="en-US" smtClean="0"/>
              <a:t>(C) LP Curso 2022</a:t>
            </a:r>
            <a:endParaRPr lang="en-US" dirty="0"/>
          </a:p>
        </p:txBody>
      </p:sp>
      <p:sp>
        <p:nvSpPr>
          <p:cNvPr id="5" name="Slide Number Placeholder 4"/>
          <p:cNvSpPr>
            <a:spLocks noGrp="1"/>
          </p:cNvSpPr>
          <p:nvPr>
            <p:ph type="sldNum" sz="quarter" idx="12"/>
          </p:nvPr>
        </p:nvSpPr>
        <p:spPr/>
        <p:txBody>
          <a:bodyPr/>
          <a:lstStyle/>
          <a:p>
            <a:fld id="{032DC7DE-2887-495F-B947-CA57731FBB7F}" type="slidenum">
              <a:rPr lang="en-US" smtClean="0"/>
              <a:t>19</a:t>
            </a:fld>
            <a:endParaRPr lang="en-US"/>
          </a:p>
        </p:txBody>
      </p:sp>
      <p:pic>
        <p:nvPicPr>
          <p:cNvPr id="7" name="Picture 6"/>
          <p:cNvPicPr>
            <a:picLocks noChangeAspect="1"/>
          </p:cNvPicPr>
          <p:nvPr/>
        </p:nvPicPr>
        <p:blipFill>
          <a:blip r:embed="rId3"/>
          <a:stretch>
            <a:fillRect/>
          </a:stretch>
        </p:blipFill>
        <p:spPr>
          <a:xfrm>
            <a:off x="2057400" y="312214"/>
            <a:ext cx="9546665" cy="6363222"/>
          </a:xfrm>
          <a:prstGeom prst="rect">
            <a:avLst/>
          </a:prstGeom>
          <a:ln>
            <a:solidFill>
              <a:schemeClr val="tx1"/>
            </a:solidFill>
          </a:ln>
        </p:spPr>
      </p:pic>
      <p:sp>
        <p:nvSpPr>
          <p:cNvPr id="8" name="Title 1"/>
          <p:cNvSpPr>
            <a:spLocks noGrp="1"/>
          </p:cNvSpPr>
          <p:nvPr>
            <p:ph type="title"/>
          </p:nvPr>
        </p:nvSpPr>
        <p:spPr>
          <a:xfrm>
            <a:off x="186931" y="129650"/>
            <a:ext cx="2142910" cy="1097901"/>
          </a:xfrm>
          <a:solidFill>
            <a:srgbClr val="996600"/>
          </a:solidFill>
        </p:spPr>
        <p:txBody>
          <a:bodyPr>
            <a:normAutofit fontScale="90000"/>
          </a:bodyPr>
          <a:lstStyle/>
          <a:p>
            <a:r>
              <a:rPr lang="en-US" sz="2800" b="1" dirty="0" smtClean="0">
                <a:solidFill>
                  <a:schemeClr val="bg1"/>
                </a:solidFill>
              </a:rPr>
              <a:t>IEEE Spectrum 2022</a:t>
            </a:r>
            <a:br>
              <a:rPr lang="en-US" sz="2800" b="1" dirty="0" smtClean="0">
                <a:solidFill>
                  <a:schemeClr val="bg1"/>
                </a:solidFill>
              </a:rPr>
            </a:br>
            <a:r>
              <a:rPr lang="en-US" sz="2800" b="1" dirty="0" smtClean="0">
                <a:solidFill>
                  <a:schemeClr val="bg1"/>
                </a:solidFill>
              </a:rPr>
              <a:t>TOP 10</a:t>
            </a:r>
            <a:endParaRPr lang="en-US" sz="2800" b="1" dirty="0">
              <a:solidFill>
                <a:schemeClr val="bg1"/>
              </a:solidFill>
            </a:endParaRPr>
          </a:p>
        </p:txBody>
      </p:sp>
    </p:spTree>
    <p:extLst>
      <p:ext uri="{BB962C8B-B14F-4D97-AF65-F5344CB8AC3E}">
        <p14:creationId xmlns:p14="http://schemas.microsoft.com/office/powerpoint/2010/main" val="273738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5" name="Slide Number Placeholder 4"/>
          <p:cNvSpPr>
            <a:spLocks noGrp="1"/>
          </p:cNvSpPr>
          <p:nvPr>
            <p:ph type="sldNum" sz="quarter" idx="12"/>
          </p:nvPr>
        </p:nvSpPr>
        <p:spPr/>
        <p:txBody>
          <a:bodyPr/>
          <a:lstStyle/>
          <a:p>
            <a:fld id="{032DC7DE-2887-495F-B947-CA57731FBB7F}" type="slidenum">
              <a:rPr lang="en-US" smtClean="0"/>
              <a:t>2</a:t>
            </a:fld>
            <a:endParaRPr lang="en-US"/>
          </a:p>
        </p:txBody>
      </p:sp>
      <p:sp>
        <p:nvSpPr>
          <p:cNvPr id="6" name="Title 1"/>
          <p:cNvSpPr txBox="1">
            <a:spLocks/>
          </p:cNvSpPr>
          <p:nvPr/>
        </p:nvSpPr>
        <p:spPr>
          <a:xfrm>
            <a:off x="0" y="-13593"/>
            <a:ext cx="1928388" cy="559769"/>
          </a:xfrm>
          <a:prstGeom prst="rect">
            <a:avLst/>
          </a:prstGeom>
          <a:solidFill>
            <a:schemeClr val="accent1">
              <a:lumMod val="75000"/>
            </a:schemeClr>
          </a:solidFill>
        </p:spPr>
        <p:txBody>
          <a:bodyPr vert="horz" lIns="91440" tIns="45720" rIns="91440" bIns="45720" rtlCol="0" anchor="b">
            <a:normAutofit fontScale="97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cap="small" smtClean="0">
                <a:solidFill>
                  <a:schemeClr val="bg1"/>
                </a:solidFill>
                <a:latin typeface="+mn-lt"/>
              </a:rPr>
              <a:t>Objetivos</a:t>
            </a:r>
            <a:endParaRPr lang="en-US" cap="small" dirty="0">
              <a:solidFill>
                <a:schemeClr val="bg1"/>
              </a:solidFill>
              <a:latin typeface="+mn-lt"/>
            </a:endParaRPr>
          </a:p>
        </p:txBody>
      </p:sp>
      <p:sp>
        <p:nvSpPr>
          <p:cNvPr id="7" name="Rectangle 30"/>
          <p:cNvSpPr>
            <a:spLocks noChangeArrowheads="1"/>
          </p:cNvSpPr>
          <p:nvPr/>
        </p:nvSpPr>
        <p:spPr bwMode="auto">
          <a:xfrm>
            <a:off x="765888" y="1501565"/>
            <a:ext cx="8487508" cy="1144929"/>
          </a:xfrm>
          <a:prstGeom prst="rect">
            <a:avLst/>
          </a:prstGeom>
          <a:noFill/>
          <a:ln w="9525">
            <a:noFill/>
            <a:miter lim="800000"/>
            <a:headEnd/>
            <a:tailEnd/>
          </a:ln>
          <a:effectLst/>
        </p:spPr>
        <p:txBody>
          <a:bodyPr wrap="square">
            <a:spAutoFit/>
          </a:bodyPr>
          <a:lstStyle/>
          <a:p>
            <a:endParaRPr lang="es-ES" i="0" dirty="0">
              <a:ln w="10160">
                <a:solidFill>
                  <a:schemeClr val="accent5"/>
                </a:solidFill>
                <a:prstDash val="solid"/>
              </a:ln>
              <a:solidFill>
                <a:schemeClr val="accent1">
                  <a:lumMod val="75000"/>
                </a:schemeClr>
              </a:solidFill>
            </a:endParaRPr>
          </a:p>
          <a:p>
            <a:pPr lvl="1" algn="l">
              <a:lnSpc>
                <a:spcPct val="90000"/>
              </a:lnSpc>
            </a:pPr>
            <a:r>
              <a:rPr lang="es-ES" sz="2800" i="0" dirty="0">
                <a:ln w="10160">
                  <a:solidFill>
                    <a:schemeClr val="accent5"/>
                  </a:solidFill>
                  <a:prstDash val="solid"/>
                </a:ln>
                <a:solidFill>
                  <a:schemeClr val="accent1">
                    <a:lumMod val="75000"/>
                  </a:schemeClr>
                </a:solidFill>
                <a:cs typeface="Arial" charset="0"/>
              </a:rPr>
              <a:t>Conocer otros </a:t>
            </a:r>
            <a:r>
              <a:rPr lang="es-ES" sz="2800" i="0" dirty="0" smtClean="0">
                <a:ln w="10160">
                  <a:solidFill>
                    <a:schemeClr val="accent5"/>
                  </a:solidFill>
                  <a:prstDash val="solid"/>
                </a:ln>
                <a:solidFill>
                  <a:schemeClr val="accent1">
                    <a:lumMod val="75000"/>
                  </a:schemeClr>
                </a:solidFill>
                <a:cs typeface="Arial" charset="0"/>
              </a:rPr>
              <a:t>Lenguajes, Paradigmas, Patrones y Herramientas de Programación</a:t>
            </a:r>
            <a:endParaRPr lang="es-ES" sz="2800" i="0" dirty="0">
              <a:ln w="10160">
                <a:solidFill>
                  <a:schemeClr val="accent5"/>
                </a:solidFill>
                <a:prstDash val="solid"/>
              </a:ln>
              <a:solidFill>
                <a:schemeClr val="accent1">
                  <a:lumMod val="75000"/>
                </a:schemeClr>
              </a:solidFill>
              <a:cs typeface="Arial" charset="0"/>
            </a:endParaRPr>
          </a:p>
        </p:txBody>
      </p:sp>
      <p:sp>
        <p:nvSpPr>
          <p:cNvPr id="8" name="Rectangle 30"/>
          <p:cNvSpPr>
            <a:spLocks noChangeArrowheads="1"/>
          </p:cNvSpPr>
          <p:nvPr/>
        </p:nvSpPr>
        <p:spPr bwMode="auto">
          <a:xfrm>
            <a:off x="765888" y="2644565"/>
            <a:ext cx="8610600" cy="1144929"/>
          </a:xfrm>
          <a:prstGeom prst="rect">
            <a:avLst/>
          </a:prstGeom>
          <a:noFill/>
          <a:ln w="9525">
            <a:noFill/>
            <a:miter lim="800000"/>
            <a:headEnd/>
            <a:tailEnd/>
          </a:ln>
          <a:effectLst/>
        </p:spPr>
        <p:txBody>
          <a:bodyPr wrap="square">
            <a:spAutoFit/>
          </a:bodyPr>
          <a:lstStyle/>
          <a:p>
            <a:endParaRPr lang="es-ES" i="0" dirty="0">
              <a:ln w="10160">
                <a:solidFill>
                  <a:schemeClr val="accent5"/>
                </a:solidFill>
                <a:prstDash val="solid"/>
              </a:ln>
              <a:solidFill>
                <a:schemeClr val="accent1">
                  <a:lumMod val="75000"/>
                </a:schemeClr>
              </a:solidFill>
            </a:endParaRPr>
          </a:p>
          <a:p>
            <a:pPr lvl="1" algn="l">
              <a:lnSpc>
                <a:spcPct val="90000"/>
              </a:lnSpc>
            </a:pPr>
            <a:r>
              <a:rPr lang="es-ES" sz="2800" i="0" dirty="0">
                <a:ln w="10160">
                  <a:solidFill>
                    <a:schemeClr val="accent5"/>
                  </a:solidFill>
                  <a:prstDash val="solid"/>
                </a:ln>
                <a:solidFill>
                  <a:schemeClr val="accent1">
                    <a:lumMod val="75000"/>
                  </a:schemeClr>
                </a:solidFill>
                <a:cs typeface="Arial" charset="0"/>
              </a:rPr>
              <a:t>Saber interpretar las bases del funcionamiento de </a:t>
            </a:r>
            <a:r>
              <a:rPr lang="es-ES" sz="2800" i="0" dirty="0" smtClean="0">
                <a:ln w="10160">
                  <a:solidFill>
                    <a:schemeClr val="accent5"/>
                  </a:solidFill>
                  <a:prstDash val="solid"/>
                </a:ln>
                <a:solidFill>
                  <a:schemeClr val="accent1">
                    <a:lumMod val="75000"/>
                  </a:schemeClr>
                </a:solidFill>
                <a:cs typeface="Arial" charset="0"/>
              </a:rPr>
              <a:t>los </a:t>
            </a:r>
            <a:r>
              <a:rPr lang="es-ES" sz="2800" i="0" dirty="0">
                <a:ln w="10160">
                  <a:solidFill>
                    <a:schemeClr val="accent5"/>
                  </a:solidFill>
                  <a:prstDash val="solid"/>
                </a:ln>
                <a:solidFill>
                  <a:schemeClr val="accent1">
                    <a:lumMod val="75000"/>
                  </a:schemeClr>
                </a:solidFill>
                <a:cs typeface="Arial" charset="0"/>
              </a:rPr>
              <a:t>paradigmas y lenguajes</a:t>
            </a:r>
          </a:p>
        </p:txBody>
      </p:sp>
      <p:sp>
        <p:nvSpPr>
          <p:cNvPr id="9" name="Rectangle 30"/>
          <p:cNvSpPr>
            <a:spLocks noChangeArrowheads="1"/>
          </p:cNvSpPr>
          <p:nvPr/>
        </p:nvSpPr>
        <p:spPr bwMode="auto">
          <a:xfrm>
            <a:off x="804721" y="3881827"/>
            <a:ext cx="8610600" cy="757130"/>
          </a:xfrm>
          <a:prstGeom prst="rect">
            <a:avLst/>
          </a:prstGeom>
          <a:noFill/>
          <a:ln w="9525">
            <a:noFill/>
            <a:miter lim="800000"/>
            <a:headEnd/>
            <a:tailEnd/>
          </a:ln>
          <a:effectLst/>
        </p:spPr>
        <p:txBody>
          <a:bodyPr wrap="square">
            <a:spAutoFit/>
          </a:bodyPr>
          <a:lstStyle/>
          <a:p>
            <a:endParaRPr lang="es-ES" i="0" dirty="0">
              <a:ln w="10160">
                <a:solidFill>
                  <a:schemeClr val="accent5"/>
                </a:solidFill>
                <a:prstDash val="solid"/>
              </a:ln>
              <a:solidFill>
                <a:schemeClr val="accent1">
                  <a:lumMod val="75000"/>
                </a:schemeClr>
              </a:solidFill>
            </a:endParaRPr>
          </a:p>
          <a:p>
            <a:pPr lvl="1" algn="l">
              <a:lnSpc>
                <a:spcPct val="90000"/>
              </a:lnSpc>
            </a:pPr>
            <a:r>
              <a:rPr lang="es-ES" sz="2800" i="0" dirty="0">
                <a:ln w="10160">
                  <a:solidFill>
                    <a:schemeClr val="accent5"/>
                  </a:solidFill>
                  <a:prstDash val="solid"/>
                </a:ln>
                <a:solidFill>
                  <a:schemeClr val="accent1">
                    <a:lumMod val="75000"/>
                  </a:schemeClr>
                </a:solidFill>
                <a:cs typeface="Arial" charset="0"/>
              </a:rPr>
              <a:t>Poder evaluar y comparar lenguajes y </a:t>
            </a:r>
            <a:r>
              <a:rPr lang="es-ES" sz="2800" i="0" dirty="0" smtClean="0">
                <a:ln w="10160">
                  <a:solidFill>
                    <a:schemeClr val="accent5"/>
                  </a:solidFill>
                  <a:prstDash val="solid"/>
                </a:ln>
                <a:solidFill>
                  <a:schemeClr val="accent1">
                    <a:lumMod val="75000"/>
                  </a:schemeClr>
                </a:solidFill>
                <a:cs typeface="Arial" charset="0"/>
              </a:rPr>
              <a:t>paradigmas</a:t>
            </a:r>
            <a:endParaRPr lang="es-ES" sz="2800" i="0" dirty="0">
              <a:ln w="10160">
                <a:solidFill>
                  <a:schemeClr val="accent5"/>
                </a:solidFill>
                <a:prstDash val="solid"/>
              </a:ln>
              <a:solidFill>
                <a:schemeClr val="accent1">
                  <a:lumMod val="75000"/>
                </a:schemeClr>
              </a:solidFill>
              <a:cs typeface="Arial" charset="0"/>
            </a:endParaRPr>
          </a:p>
        </p:txBody>
      </p:sp>
      <p:sp>
        <p:nvSpPr>
          <p:cNvPr id="10" name="Rectangle 30"/>
          <p:cNvSpPr>
            <a:spLocks noChangeArrowheads="1"/>
          </p:cNvSpPr>
          <p:nvPr/>
        </p:nvSpPr>
        <p:spPr bwMode="auto">
          <a:xfrm>
            <a:off x="804721" y="4731290"/>
            <a:ext cx="8610600" cy="1532727"/>
          </a:xfrm>
          <a:prstGeom prst="rect">
            <a:avLst/>
          </a:prstGeom>
          <a:noFill/>
          <a:ln w="9525">
            <a:noFill/>
            <a:miter lim="800000"/>
            <a:headEnd/>
            <a:tailEnd/>
          </a:ln>
          <a:effectLst/>
        </p:spPr>
        <p:txBody>
          <a:bodyPr wrap="square">
            <a:spAutoFit/>
          </a:bodyPr>
          <a:lstStyle/>
          <a:p>
            <a:endParaRPr lang="es-ES" i="0" dirty="0">
              <a:ln w="10160">
                <a:solidFill>
                  <a:schemeClr val="accent5"/>
                </a:solidFill>
                <a:prstDash val="solid"/>
              </a:ln>
              <a:solidFill>
                <a:schemeClr val="accent1">
                  <a:lumMod val="75000"/>
                </a:schemeClr>
              </a:solidFill>
            </a:endParaRPr>
          </a:p>
          <a:p>
            <a:pPr lvl="1" algn="l">
              <a:lnSpc>
                <a:spcPct val="90000"/>
              </a:lnSpc>
            </a:pPr>
            <a:r>
              <a:rPr lang="es-ES" sz="2800" i="0" dirty="0" smtClean="0">
                <a:ln w="10160">
                  <a:solidFill>
                    <a:schemeClr val="accent5"/>
                  </a:solidFill>
                  <a:prstDash val="solid"/>
                </a:ln>
                <a:solidFill>
                  <a:schemeClr val="accent1">
                    <a:lumMod val="75000"/>
                  </a:schemeClr>
                </a:solidFill>
                <a:cs typeface="Arial" charset="0"/>
              </a:rPr>
              <a:t>Poder asimilar nuevos lenguajes y participar en el desarrollo de lenguajes y </a:t>
            </a:r>
            <a:r>
              <a:rPr lang="es-ES" sz="2800" dirty="0" smtClean="0">
                <a:ln w="10160">
                  <a:solidFill>
                    <a:schemeClr val="accent5"/>
                  </a:solidFill>
                  <a:prstDash val="solid"/>
                </a:ln>
                <a:solidFill>
                  <a:schemeClr val="accent1">
                    <a:lumMod val="75000"/>
                  </a:schemeClr>
                </a:solidFill>
                <a:cs typeface="Arial" charset="0"/>
              </a:rPr>
              <a:t>recursos </a:t>
            </a:r>
            <a:r>
              <a:rPr lang="es-ES" sz="2800" i="0" dirty="0" smtClean="0">
                <a:ln w="10160">
                  <a:solidFill>
                    <a:schemeClr val="accent5"/>
                  </a:solidFill>
                  <a:prstDash val="solid"/>
                </a:ln>
                <a:solidFill>
                  <a:schemeClr val="accent1">
                    <a:lumMod val="75000"/>
                  </a:schemeClr>
                </a:solidFill>
                <a:cs typeface="Arial" charset="0"/>
              </a:rPr>
              <a:t>lingüísticos en las aplicaciones</a:t>
            </a:r>
            <a:endParaRPr lang="es-ES" sz="2800" i="0" dirty="0">
              <a:ln w="10160">
                <a:solidFill>
                  <a:schemeClr val="accent5"/>
                </a:solidFill>
                <a:prstDash val="solid"/>
              </a:ln>
              <a:solidFill>
                <a:schemeClr val="accent1">
                  <a:lumMod val="75000"/>
                </a:schemeClr>
              </a:solidFill>
              <a:cs typeface="Arial" charset="0"/>
            </a:endParaRPr>
          </a:p>
        </p:txBody>
      </p:sp>
      <p:sp>
        <p:nvSpPr>
          <p:cNvPr id="11" name="Rectangle 30"/>
          <p:cNvSpPr>
            <a:spLocks noChangeArrowheads="1"/>
          </p:cNvSpPr>
          <p:nvPr/>
        </p:nvSpPr>
        <p:spPr bwMode="auto">
          <a:xfrm>
            <a:off x="765888" y="296553"/>
            <a:ext cx="8763000" cy="1298817"/>
          </a:xfrm>
          <a:prstGeom prst="rect">
            <a:avLst/>
          </a:prstGeom>
          <a:noFill/>
          <a:ln w="9525">
            <a:noFill/>
            <a:miter lim="800000"/>
            <a:headEnd/>
            <a:tailEnd/>
          </a:ln>
          <a:effectLst/>
        </p:spPr>
        <p:txBody>
          <a:bodyPr wrap="square">
            <a:spAutoFit/>
          </a:bodyPr>
          <a:lstStyle/>
          <a:p>
            <a:endParaRPr lang="es-ES" sz="2800" dirty="0">
              <a:ln w="10160">
                <a:solidFill>
                  <a:schemeClr val="accent5"/>
                </a:solidFill>
                <a:prstDash val="solid"/>
              </a:ln>
              <a:solidFill>
                <a:schemeClr val="accent1">
                  <a:lumMod val="75000"/>
                </a:schemeClr>
              </a:solidFill>
              <a:latin typeface="Arial Narrow" panose="020B0606020202030204" pitchFamily="34" charset="0"/>
              <a:cs typeface="Arial" charset="0"/>
            </a:endParaRPr>
          </a:p>
          <a:p>
            <a:pPr lvl="1" algn="l">
              <a:lnSpc>
                <a:spcPct val="90000"/>
              </a:lnSpc>
            </a:pPr>
            <a:r>
              <a:rPr lang="es-ES" sz="2800" dirty="0">
                <a:ln w="10160">
                  <a:solidFill>
                    <a:schemeClr val="accent5"/>
                  </a:solidFill>
                  <a:prstDash val="solid"/>
                </a:ln>
                <a:solidFill>
                  <a:schemeClr val="accent1">
                    <a:lumMod val="75000"/>
                  </a:schemeClr>
                </a:solidFill>
                <a:cs typeface="Arial" charset="0"/>
              </a:rPr>
              <a:t>Consolidar, perfeccionar, ampliar los conocimientos y habilidades de Programación</a:t>
            </a:r>
          </a:p>
        </p:txBody>
      </p:sp>
      <p:sp>
        <p:nvSpPr>
          <p:cNvPr id="12" name="Footer Placeholder 11"/>
          <p:cNvSpPr>
            <a:spLocks noGrp="1"/>
          </p:cNvSpPr>
          <p:nvPr>
            <p:ph type="ftr" sz="quarter" idx="11"/>
          </p:nvPr>
        </p:nvSpPr>
        <p:spPr/>
        <p:txBody>
          <a:bodyPr/>
          <a:lstStyle/>
          <a:p>
            <a:pPr algn="l"/>
            <a:r>
              <a:rPr lang="en-US" smtClean="0"/>
              <a:t>(C) LP Curso 2022</a:t>
            </a:r>
            <a:endParaRPr lang="en-US" dirty="0"/>
          </a:p>
        </p:txBody>
      </p:sp>
    </p:spTree>
    <p:extLst>
      <p:ext uri="{BB962C8B-B14F-4D97-AF65-F5344CB8AC3E}">
        <p14:creationId xmlns:p14="http://schemas.microsoft.com/office/powerpoint/2010/main" val="31221994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l"/>
            <a:r>
              <a:rPr lang="en-US" smtClean="0"/>
              <a:t>(C) LP Curso 2022</a:t>
            </a:r>
            <a:endParaRPr lang="en-US" dirty="0"/>
          </a:p>
        </p:txBody>
      </p:sp>
      <p:sp>
        <p:nvSpPr>
          <p:cNvPr id="5" name="Slide Number Placeholder 4"/>
          <p:cNvSpPr>
            <a:spLocks noGrp="1"/>
          </p:cNvSpPr>
          <p:nvPr>
            <p:ph type="sldNum" sz="quarter" idx="12"/>
          </p:nvPr>
        </p:nvSpPr>
        <p:spPr/>
        <p:txBody>
          <a:bodyPr/>
          <a:lstStyle/>
          <a:p>
            <a:fld id="{032DC7DE-2887-495F-B947-CA57731FBB7F}" type="slidenum">
              <a:rPr lang="en-US" smtClean="0"/>
              <a:t>20</a:t>
            </a:fld>
            <a:endParaRPr lang="en-US"/>
          </a:p>
        </p:txBody>
      </p:sp>
      <p:pic>
        <p:nvPicPr>
          <p:cNvPr id="2" name="Picture 1"/>
          <p:cNvPicPr>
            <a:picLocks noChangeAspect="1"/>
          </p:cNvPicPr>
          <p:nvPr/>
        </p:nvPicPr>
        <p:blipFill>
          <a:blip r:embed="rId3"/>
          <a:stretch>
            <a:fillRect/>
          </a:stretch>
        </p:blipFill>
        <p:spPr>
          <a:xfrm>
            <a:off x="1908867" y="831111"/>
            <a:ext cx="9974549" cy="5173248"/>
          </a:xfrm>
          <a:prstGeom prst="rect">
            <a:avLst/>
          </a:prstGeom>
          <a:ln>
            <a:solidFill>
              <a:schemeClr val="tx1"/>
            </a:solidFill>
          </a:ln>
        </p:spPr>
      </p:pic>
      <p:sp>
        <p:nvSpPr>
          <p:cNvPr id="9" name="Title 1"/>
          <p:cNvSpPr txBox="1">
            <a:spLocks/>
          </p:cNvSpPr>
          <p:nvPr/>
        </p:nvSpPr>
        <p:spPr>
          <a:xfrm>
            <a:off x="186931" y="129650"/>
            <a:ext cx="2142910" cy="1097901"/>
          </a:xfrm>
          <a:prstGeom prst="rect">
            <a:avLst/>
          </a:prstGeom>
          <a:solidFill>
            <a:srgbClr val="996600"/>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smtClean="0">
                <a:solidFill>
                  <a:schemeClr val="bg1"/>
                </a:solidFill>
              </a:rPr>
              <a:t>IEEE Spectrum 2022</a:t>
            </a:r>
            <a:br>
              <a:rPr lang="en-US" sz="2800" b="1" dirty="0" smtClean="0">
                <a:solidFill>
                  <a:schemeClr val="bg1"/>
                </a:solidFill>
              </a:rPr>
            </a:br>
            <a:r>
              <a:rPr lang="en-US" sz="2800" b="1" dirty="0" smtClean="0">
                <a:solidFill>
                  <a:schemeClr val="bg1"/>
                </a:solidFill>
              </a:rPr>
              <a:t>11 - 20</a:t>
            </a:r>
            <a:endParaRPr lang="en-US" sz="2800" b="1" dirty="0">
              <a:solidFill>
                <a:schemeClr val="bg1"/>
              </a:solidFill>
            </a:endParaRPr>
          </a:p>
        </p:txBody>
      </p:sp>
    </p:spTree>
    <p:extLst>
      <p:ext uri="{BB962C8B-B14F-4D97-AF65-F5344CB8AC3E}">
        <p14:creationId xmlns:p14="http://schemas.microsoft.com/office/powerpoint/2010/main" val="3860156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ADDC752-80C7-41F7-AA05-3E1BE1029531}" type="slidenum">
              <a:rPr lang="en-US" smtClean="0"/>
              <a:t>21</a:t>
            </a:fld>
            <a:endParaRPr lang="en-US" dirty="0"/>
          </a:p>
        </p:txBody>
      </p:sp>
      <p:sp>
        <p:nvSpPr>
          <p:cNvPr id="7" name="Title 1"/>
          <p:cNvSpPr>
            <a:spLocks noGrp="1"/>
          </p:cNvSpPr>
          <p:nvPr>
            <p:ph type="title"/>
          </p:nvPr>
        </p:nvSpPr>
        <p:spPr>
          <a:xfrm>
            <a:off x="144855" y="128323"/>
            <a:ext cx="10094297" cy="488366"/>
          </a:xfrm>
          <a:solidFill>
            <a:srgbClr val="2E75B6">
              <a:alpha val="60000"/>
            </a:srgbClr>
          </a:solidFill>
        </p:spPr>
        <p:txBody>
          <a:bodyPr>
            <a:normAutofit fontScale="90000"/>
          </a:bodyPr>
          <a:lstStyle/>
          <a:p>
            <a:r>
              <a:rPr lang="en-US" sz="2800" b="1" dirty="0" smtClean="0">
                <a:solidFill>
                  <a:schemeClr val="bg1"/>
                </a:solidFill>
              </a:rPr>
              <a:t>Los </a:t>
            </a:r>
            <a:r>
              <a:rPr lang="en-US" sz="2800" b="1" dirty="0" err="1" smtClean="0">
                <a:solidFill>
                  <a:schemeClr val="bg1"/>
                </a:solidFill>
              </a:rPr>
              <a:t>más</a:t>
            </a:r>
            <a:r>
              <a:rPr lang="en-US" sz="2800" b="1" dirty="0" smtClean="0">
                <a:solidFill>
                  <a:schemeClr val="bg1"/>
                </a:solidFill>
              </a:rPr>
              <a:t> </a:t>
            </a:r>
            <a:r>
              <a:rPr lang="en-US" sz="2800" b="1" dirty="0" err="1" smtClean="0">
                <a:solidFill>
                  <a:schemeClr val="bg1"/>
                </a:solidFill>
              </a:rPr>
              <a:t>demandados</a:t>
            </a:r>
            <a:r>
              <a:rPr lang="en-US" sz="2800" b="1" dirty="0" smtClean="0">
                <a:solidFill>
                  <a:schemeClr val="bg1"/>
                </a:solidFill>
              </a:rPr>
              <a:t> </a:t>
            </a:r>
            <a:r>
              <a:rPr lang="en-US" sz="2800" b="1" dirty="0" smtClean="0">
                <a:solidFill>
                  <a:schemeClr val="bg1"/>
                </a:solidFill>
              </a:rPr>
              <a:t>para </a:t>
            </a:r>
            <a:r>
              <a:rPr lang="en-US" sz="2800" b="1" dirty="0" err="1" smtClean="0">
                <a:solidFill>
                  <a:schemeClr val="bg1"/>
                </a:solidFill>
              </a:rPr>
              <a:t>recibir</a:t>
            </a:r>
            <a:r>
              <a:rPr lang="en-US" sz="2800" b="1" dirty="0" smtClean="0">
                <a:solidFill>
                  <a:schemeClr val="bg1"/>
                </a:solidFill>
              </a:rPr>
              <a:t> </a:t>
            </a:r>
            <a:r>
              <a:rPr lang="en-US" sz="2800" b="1" dirty="0" err="1" smtClean="0">
                <a:solidFill>
                  <a:schemeClr val="bg1"/>
                </a:solidFill>
              </a:rPr>
              <a:t>cursos-entrenamiento</a:t>
            </a:r>
            <a:r>
              <a:rPr lang="en-US" sz="2800" b="1" dirty="0" smtClean="0">
                <a:solidFill>
                  <a:schemeClr val="bg1"/>
                </a:solidFill>
              </a:rPr>
              <a:t> </a:t>
            </a:r>
            <a:r>
              <a:rPr lang="en-US" sz="2800" b="1" dirty="0" err="1" smtClean="0">
                <a:solidFill>
                  <a:schemeClr val="bg1"/>
                </a:solidFill>
              </a:rPr>
              <a:t>según</a:t>
            </a:r>
            <a:r>
              <a:rPr lang="en-US" sz="2800" b="1" dirty="0" smtClean="0">
                <a:solidFill>
                  <a:schemeClr val="bg1"/>
                </a:solidFill>
              </a:rPr>
              <a:t>  </a:t>
            </a:r>
            <a:r>
              <a:rPr lang="en-US" sz="2800" b="1" dirty="0" err="1" smtClean="0">
                <a:solidFill>
                  <a:schemeClr val="bg1"/>
                </a:solidFill>
              </a:rPr>
              <a:t>Univ</a:t>
            </a:r>
            <a:r>
              <a:rPr lang="en-US" sz="2800" b="1" dirty="0" smtClean="0">
                <a:solidFill>
                  <a:schemeClr val="bg1"/>
                </a:solidFill>
              </a:rPr>
              <a:t> Berkeley</a:t>
            </a:r>
            <a:endParaRPr lang="en-US" sz="2000" b="1" dirty="0">
              <a:solidFill>
                <a:schemeClr val="bg1"/>
              </a:solidFill>
            </a:endParaRPr>
          </a:p>
        </p:txBody>
      </p:sp>
      <p:sp>
        <p:nvSpPr>
          <p:cNvPr id="4" name="Footer Placeholder 3"/>
          <p:cNvSpPr>
            <a:spLocks noGrp="1"/>
          </p:cNvSpPr>
          <p:nvPr>
            <p:ph type="ftr" sz="quarter" idx="11"/>
          </p:nvPr>
        </p:nvSpPr>
        <p:spPr/>
        <p:txBody>
          <a:bodyPr/>
          <a:lstStyle/>
          <a:p>
            <a:pPr algn="l"/>
            <a:r>
              <a:rPr lang="en-US" smtClean="0"/>
              <a:t>(C) LP Curso 2022</a:t>
            </a:r>
            <a:endParaRPr lang="en-US" dirty="0"/>
          </a:p>
        </p:txBody>
      </p:sp>
      <p:pic>
        <p:nvPicPr>
          <p:cNvPr id="6" name="Picture 5"/>
          <p:cNvPicPr>
            <a:picLocks noChangeAspect="1"/>
          </p:cNvPicPr>
          <p:nvPr/>
        </p:nvPicPr>
        <p:blipFill>
          <a:blip r:embed="rId2"/>
          <a:stretch>
            <a:fillRect/>
          </a:stretch>
        </p:blipFill>
        <p:spPr>
          <a:xfrm>
            <a:off x="518634" y="882132"/>
            <a:ext cx="1809896" cy="543001"/>
          </a:xfrm>
          <a:prstGeom prst="rect">
            <a:avLst/>
          </a:prstGeom>
        </p:spPr>
      </p:pic>
      <p:pic>
        <p:nvPicPr>
          <p:cNvPr id="12" name="Picture 11"/>
          <p:cNvPicPr>
            <a:picLocks noChangeAspect="1"/>
          </p:cNvPicPr>
          <p:nvPr/>
        </p:nvPicPr>
        <p:blipFill>
          <a:blip r:embed="rId3"/>
          <a:stretch>
            <a:fillRect/>
          </a:stretch>
        </p:blipFill>
        <p:spPr>
          <a:xfrm>
            <a:off x="518634" y="1690576"/>
            <a:ext cx="1809896" cy="514422"/>
          </a:xfrm>
          <a:prstGeom prst="rect">
            <a:avLst/>
          </a:prstGeom>
        </p:spPr>
      </p:pic>
      <p:pic>
        <p:nvPicPr>
          <p:cNvPr id="13" name="Picture 12"/>
          <p:cNvPicPr>
            <a:picLocks noChangeAspect="1"/>
          </p:cNvPicPr>
          <p:nvPr/>
        </p:nvPicPr>
        <p:blipFill>
          <a:blip r:embed="rId4"/>
          <a:stretch>
            <a:fillRect/>
          </a:stretch>
        </p:blipFill>
        <p:spPr>
          <a:xfrm>
            <a:off x="518634" y="2342111"/>
            <a:ext cx="1809896" cy="507827"/>
          </a:xfrm>
          <a:prstGeom prst="rect">
            <a:avLst/>
          </a:prstGeom>
        </p:spPr>
      </p:pic>
      <p:pic>
        <p:nvPicPr>
          <p:cNvPr id="14" name="Picture 13"/>
          <p:cNvPicPr>
            <a:picLocks noChangeAspect="1"/>
          </p:cNvPicPr>
          <p:nvPr/>
        </p:nvPicPr>
        <p:blipFill>
          <a:blip r:embed="rId5"/>
          <a:stretch>
            <a:fillRect/>
          </a:stretch>
        </p:blipFill>
        <p:spPr>
          <a:xfrm>
            <a:off x="518634" y="3002254"/>
            <a:ext cx="1809896" cy="552527"/>
          </a:xfrm>
          <a:prstGeom prst="rect">
            <a:avLst/>
          </a:prstGeom>
        </p:spPr>
      </p:pic>
      <p:pic>
        <p:nvPicPr>
          <p:cNvPr id="15" name="Picture 14"/>
          <p:cNvPicPr>
            <a:picLocks noChangeAspect="1"/>
          </p:cNvPicPr>
          <p:nvPr/>
        </p:nvPicPr>
        <p:blipFill>
          <a:blip r:embed="rId6"/>
          <a:stretch>
            <a:fillRect/>
          </a:stretch>
        </p:blipFill>
        <p:spPr>
          <a:xfrm>
            <a:off x="518634" y="3766916"/>
            <a:ext cx="1809896" cy="527057"/>
          </a:xfrm>
          <a:prstGeom prst="rect">
            <a:avLst/>
          </a:prstGeom>
        </p:spPr>
      </p:pic>
      <p:pic>
        <p:nvPicPr>
          <p:cNvPr id="16" name="Picture 15"/>
          <p:cNvPicPr>
            <a:picLocks noChangeAspect="1"/>
          </p:cNvPicPr>
          <p:nvPr/>
        </p:nvPicPr>
        <p:blipFill>
          <a:blip r:embed="rId7"/>
          <a:stretch>
            <a:fillRect/>
          </a:stretch>
        </p:blipFill>
        <p:spPr>
          <a:xfrm>
            <a:off x="518634" y="4506108"/>
            <a:ext cx="1809896" cy="476316"/>
          </a:xfrm>
          <a:prstGeom prst="rect">
            <a:avLst/>
          </a:prstGeom>
        </p:spPr>
      </p:pic>
      <p:pic>
        <p:nvPicPr>
          <p:cNvPr id="17" name="Picture 16"/>
          <p:cNvPicPr>
            <a:picLocks noChangeAspect="1"/>
          </p:cNvPicPr>
          <p:nvPr/>
        </p:nvPicPr>
        <p:blipFill>
          <a:blip r:embed="rId8"/>
          <a:stretch>
            <a:fillRect/>
          </a:stretch>
        </p:blipFill>
        <p:spPr>
          <a:xfrm>
            <a:off x="518634" y="5213701"/>
            <a:ext cx="1809896" cy="523948"/>
          </a:xfrm>
          <a:prstGeom prst="rect">
            <a:avLst/>
          </a:prstGeom>
        </p:spPr>
      </p:pic>
      <p:pic>
        <p:nvPicPr>
          <p:cNvPr id="18" name="Picture 17"/>
          <p:cNvPicPr>
            <a:picLocks noChangeAspect="1"/>
          </p:cNvPicPr>
          <p:nvPr/>
        </p:nvPicPr>
        <p:blipFill>
          <a:blip r:embed="rId9"/>
          <a:stretch>
            <a:fillRect/>
          </a:stretch>
        </p:blipFill>
        <p:spPr>
          <a:xfrm>
            <a:off x="3157404" y="886895"/>
            <a:ext cx="1722940" cy="533474"/>
          </a:xfrm>
          <a:prstGeom prst="rect">
            <a:avLst/>
          </a:prstGeom>
        </p:spPr>
      </p:pic>
      <p:pic>
        <p:nvPicPr>
          <p:cNvPr id="19" name="Picture 18"/>
          <p:cNvPicPr>
            <a:picLocks noChangeAspect="1"/>
          </p:cNvPicPr>
          <p:nvPr/>
        </p:nvPicPr>
        <p:blipFill>
          <a:blip r:embed="rId10"/>
          <a:stretch>
            <a:fillRect/>
          </a:stretch>
        </p:blipFill>
        <p:spPr>
          <a:xfrm>
            <a:off x="3157405" y="1664491"/>
            <a:ext cx="1722939" cy="543001"/>
          </a:xfrm>
          <a:prstGeom prst="rect">
            <a:avLst/>
          </a:prstGeom>
        </p:spPr>
      </p:pic>
      <p:pic>
        <p:nvPicPr>
          <p:cNvPr id="20" name="Picture 19"/>
          <p:cNvPicPr>
            <a:picLocks noChangeAspect="1"/>
          </p:cNvPicPr>
          <p:nvPr/>
        </p:nvPicPr>
        <p:blipFill>
          <a:blip r:embed="rId11"/>
          <a:stretch>
            <a:fillRect/>
          </a:stretch>
        </p:blipFill>
        <p:spPr>
          <a:xfrm>
            <a:off x="3157404" y="2373504"/>
            <a:ext cx="1743318" cy="485843"/>
          </a:xfrm>
          <a:prstGeom prst="rect">
            <a:avLst/>
          </a:prstGeom>
        </p:spPr>
      </p:pic>
      <p:pic>
        <p:nvPicPr>
          <p:cNvPr id="21" name="Picture 20"/>
          <p:cNvPicPr>
            <a:picLocks noChangeAspect="1"/>
          </p:cNvPicPr>
          <p:nvPr/>
        </p:nvPicPr>
        <p:blipFill>
          <a:blip r:embed="rId12"/>
          <a:stretch>
            <a:fillRect/>
          </a:stretch>
        </p:blipFill>
        <p:spPr>
          <a:xfrm>
            <a:off x="3157404" y="3030832"/>
            <a:ext cx="1543265" cy="523949"/>
          </a:xfrm>
          <a:prstGeom prst="rect">
            <a:avLst/>
          </a:prstGeom>
        </p:spPr>
      </p:pic>
    </p:spTree>
    <p:extLst>
      <p:ext uri="{BB962C8B-B14F-4D97-AF65-F5344CB8AC3E}">
        <p14:creationId xmlns:p14="http://schemas.microsoft.com/office/powerpoint/2010/main" val="42833440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237954" y="1065169"/>
            <a:ext cx="8210846" cy="5277392"/>
          </a:xfrm>
          <a:prstGeom prst="rect">
            <a:avLst/>
          </a:prstGeom>
        </p:spPr>
      </p:pic>
      <p:sp>
        <p:nvSpPr>
          <p:cNvPr id="4" name="Footer Placeholder 3"/>
          <p:cNvSpPr>
            <a:spLocks noGrp="1"/>
          </p:cNvSpPr>
          <p:nvPr>
            <p:ph type="ftr" sz="quarter" idx="11"/>
          </p:nvPr>
        </p:nvSpPr>
        <p:spPr/>
        <p:txBody>
          <a:bodyPr/>
          <a:lstStyle/>
          <a:p>
            <a:pPr algn="l"/>
            <a:r>
              <a:rPr lang="en-US" smtClean="0"/>
              <a:t>(C) LP Curso 2022</a:t>
            </a:r>
            <a:endParaRPr lang="en-US" dirty="0"/>
          </a:p>
        </p:txBody>
      </p:sp>
      <p:sp>
        <p:nvSpPr>
          <p:cNvPr id="5" name="Slide Number Placeholder 4"/>
          <p:cNvSpPr>
            <a:spLocks noGrp="1"/>
          </p:cNvSpPr>
          <p:nvPr>
            <p:ph type="sldNum" sz="quarter" idx="12"/>
          </p:nvPr>
        </p:nvSpPr>
        <p:spPr/>
        <p:txBody>
          <a:bodyPr/>
          <a:lstStyle/>
          <a:p>
            <a:fld id="{032DC7DE-2887-495F-B947-CA57731FBB7F}" type="slidenum">
              <a:rPr lang="en-US" smtClean="0"/>
              <a:t>22</a:t>
            </a:fld>
            <a:endParaRPr lang="en-US"/>
          </a:p>
        </p:txBody>
      </p:sp>
      <p:sp>
        <p:nvSpPr>
          <p:cNvPr id="7" name="Title 1"/>
          <p:cNvSpPr>
            <a:spLocks noGrp="1"/>
          </p:cNvSpPr>
          <p:nvPr>
            <p:ph type="title"/>
          </p:nvPr>
        </p:nvSpPr>
        <p:spPr>
          <a:xfrm>
            <a:off x="74336" y="271705"/>
            <a:ext cx="4372404" cy="605264"/>
          </a:xfrm>
          <a:solidFill>
            <a:srgbClr val="2E75B6">
              <a:alpha val="60000"/>
            </a:srgbClr>
          </a:solidFill>
        </p:spPr>
        <p:txBody>
          <a:bodyPr>
            <a:normAutofit/>
          </a:bodyPr>
          <a:lstStyle/>
          <a:p>
            <a:r>
              <a:rPr lang="en-US" sz="2800" b="1" dirty="0" err="1" smtClean="0">
                <a:solidFill>
                  <a:schemeClr val="bg1"/>
                </a:solidFill>
              </a:rPr>
              <a:t>Salarios</a:t>
            </a:r>
            <a:r>
              <a:rPr lang="en-US" sz="2800" b="1" dirty="0" smtClean="0">
                <a:solidFill>
                  <a:schemeClr val="bg1"/>
                </a:solidFill>
              </a:rPr>
              <a:t> </a:t>
            </a:r>
            <a:r>
              <a:rPr lang="en-US" sz="2800" b="1" dirty="0" err="1" smtClean="0">
                <a:solidFill>
                  <a:schemeClr val="bg1"/>
                </a:solidFill>
              </a:rPr>
              <a:t>promedio</a:t>
            </a:r>
            <a:r>
              <a:rPr lang="en-US" sz="2800" b="1" dirty="0" smtClean="0">
                <a:solidFill>
                  <a:schemeClr val="bg1"/>
                </a:solidFill>
              </a:rPr>
              <a:t> </a:t>
            </a:r>
            <a:r>
              <a:rPr lang="en-US" sz="2800" b="1" dirty="0" err="1" smtClean="0">
                <a:solidFill>
                  <a:schemeClr val="bg1"/>
                </a:solidFill>
              </a:rPr>
              <a:t>según</a:t>
            </a:r>
            <a:r>
              <a:rPr lang="en-US" sz="2800" b="1" dirty="0" smtClean="0">
                <a:solidFill>
                  <a:schemeClr val="bg1"/>
                </a:solidFill>
              </a:rPr>
              <a:t> LPs</a:t>
            </a:r>
            <a:endParaRPr lang="en-US" sz="2800" b="1" dirty="0">
              <a:solidFill>
                <a:schemeClr val="bg1"/>
              </a:solidFill>
            </a:endParaRPr>
          </a:p>
        </p:txBody>
      </p:sp>
    </p:spTree>
    <p:extLst>
      <p:ext uri="{BB962C8B-B14F-4D97-AF65-F5344CB8AC3E}">
        <p14:creationId xmlns:p14="http://schemas.microsoft.com/office/powerpoint/2010/main" val="1761031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ADDC752-80C7-41F7-AA05-3E1BE1029531}" type="slidenum">
              <a:rPr lang="en-US" smtClean="0"/>
              <a:t>23</a:t>
            </a:fld>
            <a:endParaRPr lang="en-US" dirty="0"/>
          </a:p>
        </p:txBody>
      </p:sp>
      <p:sp>
        <p:nvSpPr>
          <p:cNvPr id="7" name="Title 1"/>
          <p:cNvSpPr>
            <a:spLocks noGrp="1"/>
          </p:cNvSpPr>
          <p:nvPr>
            <p:ph type="title"/>
          </p:nvPr>
        </p:nvSpPr>
        <p:spPr>
          <a:xfrm>
            <a:off x="144857" y="128322"/>
            <a:ext cx="5596724" cy="559741"/>
          </a:xfrm>
          <a:solidFill>
            <a:srgbClr val="2E75B6">
              <a:alpha val="60000"/>
            </a:srgbClr>
          </a:solidFill>
        </p:spPr>
        <p:txBody>
          <a:bodyPr>
            <a:normAutofit/>
          </a:bodyPr>
          <a:lstStyle/>
          <a:p>
            <a:r>
              <a:rPr lang="en-US" sz="2800" b="1" dirty="0" smtClean="0">
                <a:solidFill>
                  <a:schemeClr val="bg1"/>
                </a:solidFill>
              </a:rPr>
              <a:t>Los que </a:t>
            </a:r>
            <a:r>
              <a:rPr lang="en-US" sz="2800" b="1" dirty="0" err="1" smtClean="0">
                <a:solidFill>
                  <a:schemeClr val="bg1"/>
                </a:solidFill>
              </a:rPr>
              <a:t>tienen</a:t>
            </a:r>
            <a:r>
              <a:rPr lang="en-US" sz="2800" b="1" dirty="0" smtClean="0">
                <a:solidFill>
                  <a:schemeClr val="bg1"/>
                </a:solidFill>
              </a:rPr>
              <a:t> </a:t>
            </a:r>
            <a:r>
              <a:rPr lang="en-US" sz="2800" b="1" dirty="0" err="1" smtClean="0">
                <a:solidFill>
                  <a:schemeClr val="bg1"/>
                </a:solidFill>
              </a:rPr>
              <a:t>más</a:t>
            </a:r>
            <a:r>
              <a:rPr lang="en-US" sz="2800" b="1" dirty="0" smtClean="0">
                <a:solidFill>
                  <a:schemeClr val="bg1"/>
                </a:solidFill>
              </a:rPr>
              <a:t> </a:t>
            </a:r>
            <a:r>
              <a:rPr lang="en-US" sz="2800" b="1" dirty="0" err="1" smtClean="0">
                <a:solidFill>
                  <a:schemeClr val="bg1"/>
                </a:solidFill>
              </a:rPr>
              <a:t>ofertas</a:t>
            </a:r>
            <a:r>
              <a:rPr lang="en-US" sz="2800" b="1" dirty="0" smtClean="0">
                <a:solidFill>
                  <a:schemeClr val="bg1"/>
                </a:solidFill>
              </a:rPr>
              <a:t> de </a:t>
            </a:r>
            <a:r>
              <a:rPr lang="en-US" sz="2800" b="1" dirty="0" err="1" smtClean="0">
                <a:solidFill>
                  <a:schemeClr val="bg1"/>
                </a:solidFill>
              </a:rPr>
              <a:t>trabajo</a:t>
            </a:r>
            <a:endParaRPr lang="en-US" sz="2800" b="1" dirty="0">
              <a:solidFill>
                <a:schemeClr val="bg1"/>
              </a:solidFill>
            </a:endParaRPr>
          </a:p>
        </p:txBody>
      </p:sp>
      <p:sp>
        <p:nvSpPr>
          <p:cNvPr id="3" name="Footer Placeholder 2"/>
          <p:cNvSpPr>
            <a:spLocks noGrp="1"/>
          </p:cNvSpPr>
          <p:nvPr>
            <p:ph type="ftr" sz="quarter" idx="11"/>
          </p:nvPr>
        </p:nvSpPr>
        <p:spPr/>
        <p:txBody>
          <a:bodyPr/>
          <a:lstStyle/>
          <a:p>
            <a:pPr algn="l"/>
            <a:r>
              <a:rPr lang="en-US" smtClean="0"/>
              <a:t>(C) LP Curso 2022</a:t>
            </a:r>
            <a:endParaRPr lang="en-US" dirty="0"/>
          </a:p>
        </p:txBody>
      </p:sp>
      <p:sp>
        <p:nvSpPr>
          <p:cNvPr id="4" name="TextBox 3"/>
          <p:cNvSpPr txBox="1"/>
          <p:nvPr/>
        </p:nvSpPr>
        <p:spPr>
          <a:xfrm>
            <a:off x="712381" y="865658"/>
            <a:ext cx="10696353" cy="2185214"/>
          </a:xfrm>
          <a:prstGeom prst="rect">
            <a:avLst/>
          </a:prstGeom>
          <a:noFill/>
        </p:spPr>
        <p:txBody>
          <a:bodyPr wrap="square" rtlCol="0">
            <a:spAutoFit/>
          </a:bodyPr>
          <a:lstStyle/>
          <a:p>
            <a:r>
              <a:rPr lang="en-US" sz="2400" dirty="0" err="1" smtClean="0"/>
              <a:t>Está</a:t>
            </a:r>
            <a:r>
              <a:rPr lang="en-US" sz="2400" dirty="0" smtClean="0"/>
              <a:t> </a:t>
            </a:r>
            <a:r>
              <a:rPr lang="en-US" sz="2400" dirty="0" err="1" smtClean="0"/>
              <a:t>claro</a:t>
            </a:r>
            <a:r>
              <a:rPr lang="en-US" sz="2400" dirty="0" smtClean="0"/>
              <a:t> que </a:t>
            </a:r>
            <a:r>
              <a:rPr lang="en-US" sz="2400" b="1" dirty="0" err="1" smtClean="0"/>
              <a:t>Javascript</a:t>
            </a:r>
            <a:r>
              <a:rPr lang="en-US" sz="2400" b="1" dirty="0" smtClean="0"/>
              <a:t> </a:t>
            </a:r>
            <a:r>
              <a:rPr lang="en-US" sz="2400" dirty="0"/>
              <a:t>y</a:t>
            </a:r>
            <a:r>
              <a:rPr lang="en-US" sz="2400" b="1" dirty="0" smtClean="0"/>
              <a:t> </a:t>
            </a:r>
            <a:r>
              <a:rPr lang="en-US" sz="2400" b="1" dirty="0"/>
              <a:t>Typescript</a:t>
            </a:r>
            <a:r>
              <a:rPr lang="en-US" sz="2400" dirty="0"/>
              <a:t> </a:t>
            </a:r>
            <a:r>
              <a:rPr lang="en-US" sz="2400" dirty="0" err="1" smtClean="0"/>
              <a:t>dominan</a:t>
            </a:r>
            <a:r>
              <a:rPr lang="en-US" sz="2400" dirty="0" smtClean="0"/>
              <a:t> el Mercado de </a:t>
            </a:r>
            <a:r>
              <a:rPr lang="en-US" sz="2400" dirty="0" err="1" smtClean="0"/>
              <a:t>trabajo</a:t>
            </a:r>
            <a:r>
              <a:rPr lang="en-US" sz="2400" dirty="0" smtClean="0"/>
              <a:t> </a:t>
            </a:r>
            <a:r>
              <a:rPr lang="en-US" sz="2400" dirty="0" err="1" smtClean="0"/>
              <a:t>en</a:t>
            </a:r>
            <a:r>
              <a:rPr lang="en-US" sz="2400" dirty="0" smtClean="0"/>
              <a:t> </a:t>
            </a:r>
            <a:r>
              <a:rPr lang="en-US" sz="2400" dirty="0" err="1" smtClean="0"/>
              <a:t>los</a:t>
            </a:r>
            <a:r>
              <a:rPr lang="en-US" sz="2400" dirty="0" smtClean="0"/>
              <a:t> </a:t>
            </a:r>
            <a:r>
              <a:rPr lang="en-US" sz="2400" dirty="0" err="1" smtClean="0"/>
              <a:t>desarrolladores</a:t>
            </a:r>
            <a:r>
              <a:rPr lang="en-US" sz="2400" dirty="0" smtClean="0"/>
              <a:t> </a:t>
            </a:r>
            <a:r>
              <a:rPr lang="en-US" sz="2400" dirty="0" err="1" smtClean="0"/>
              <a:t>contabilizando</a:t>
            </a:r>
            <a:r>
              <a:rPr lang="en-US" sz="2400" dirty="0" smtClean="0"/>
              <a:t> un total del </a:t>
            </a:r>
            <a:r>
              <a:rPr lang="en-US" sz="3200" b="1" dirty="0" smtClean="0">
                <a:solidFill>
                  <a:srgbClr val="C00000"/>
                </a:solidFill>
              </a:rPr>
              <a:t>33%</a:t>
            </a:r>
            <a:r>
              <a:rPr lang="en-US" sz="2400" dirty="0" smtClean="0">
                <a:solidFill>
                  <a:srgbClr val="C00000"/>
                </a:solidFill>
              </a:rPr>
              <a:t> </a:t>
            </a:r>
            <a:r>
              <a:rPr lang="en-US" sz="2400" dirty="0" smtClean="0"/>
              <a:t>de las </a:t>
            </a:r>
            <a:r>
              <a:rPr lang="en-US" sz="2400" dirty="0" err="1" smtClean="0"/>
              <a:t>ofertas</a:t>
            </a:r>
            <a:r>
              <a:rPr lang="en-US" sz="2400" dirty="0" smtClean="0"/>
              <a:t> de </a:t>
            </a:r>
            <a:r>
              <a:rPr lang="en-US" sz="2400" dirty="0" err="1" smtClean="0"/>
              <a:t>trabajo</a:t>
            </a:r>
            <a:r>
              <a:rPr lang="en-US" sz="2400" dirty="0" smtClean="0"/>
              <a:t> que </a:t>
            </a:r>
            <a:r>
              <a:rPr lang="en-US" sz="2400" dirty="0" err="1" smtClean="0"/>
              <a:t>explícitamente</a:t>
            </a:r>
            <a:r>
              <a:rPr lang="en-US" sz="2400" dirty="0" smtClean="0"/>
              <a:t> </a:t>
            </a:r>
            <a:r>
              <a:rPr lang="en-US" sz="2400" dirty="0" err="1" smtClean="0"/>
              <a:t>requieren</a:t>
            </a:r>
            <a:r>
              <a:rPr lang="en-US" sz="2400" dirty="0" smtClean="0"/>
              <a:t> un LP. </a:t>
            </a:r>
          </a:p>
          <a:p>
            <a:r>
              <a:rPr lang="en-US" sz="2400" dirty="0" err="1" smtClean="0"/>
              <a:t>Esto</a:t>
            </a:r>
            <a:r>
              <a:rPr lang="en-US" sz="2400" dirty="0" smtClean="0"/>
              <a:t> es </a:t>
            </a:r>
            <a:r>
              <a:rPr lang="en-US" sz="2400" dirty="0" err="1" smtClean="0"/>
              <a:t>enorme</a:t>
            </a:r>
            <a:r>
              <a:rPr lang="en-US" sz="2400" dirty="0" smtClean="0"/>
              <a:t> </a:t>
            </a:r>
            <a:r>
              <a:rPr lang="en-US" sz="2400" dirty="0" err="1" smtClean="0"/>
              <a:t>ya</a:t>
            </a:r>
            <a:r>
              <a:rPr lang="en-US" sz="2400" dirty="0" smtClean="0"/>
              <a:t> que </a:t>
            </a:r>
            <a:r>
              <a:rPr lang="en-US" sz="2400" dirty="0" err="1" smtClean="0"/>
              <a:t>significa</a:t>
            </a:r>
            <a:r>
              <a:rPr lang="en-US" sz="2400" dirty="0" smtClean="0"/>
              <a:t> que </a:t>
            </a:r>
            <a:r>
              <a:rPr lang="en-US" sz="3200" b="1" dirty="0">
                <a:solidFill>
                  <a:srgbClr val="C00000"/>
                </a:solidFill>
              </a:rPr>
              <a:t>1 de </a:t>
            </a:r>
            <a:r>
              <a:rPr lang="en-US" sz="3200" b="1" dirty="0" err="1">
                <a:solidFill>
                  <a:srgbClr val="C00000"/>
                </a:solidFill>
              </a:rPr>
              <a:t>de</a:t>
            </a:r>
            <a:r>
              <a:rPr lang="en-US" sz="3200" b="1" dirty="0">
                <a:solidFill>
                  <a:srgbClr val="C00000"/>
                </a:solidFill>
              </a:rPr>
              <a:t> </a:t>
            </a:r>
            <a:r>
              <a:rPr lang="en-US" sz="3200" b="1" dirty="0" err="1">
                <a:solidFill>
                  <a:srgbClr val="C00000"/>
                </a:solidFill>
              </a:rPr>
              <a:t>cada</a:t>
            </a:r>
            <a:r>
              <a:rPr lang="en-US" sz="3200" b="1" dirty="0">
                <a:solidFill>
                  <a:srgbClr val="C00000"/>
                </a:solidFill>
              </a:rPr>
              <a:t> 3 </a:t>
            </a:r>
            <a:r>
              <a:rPr lang="en-US" sz="2400" dirty="0" err="1" smtClean="0"/>
              <a:t>ofertas</a:t>
            </a:r>
            <a:r>
              <a:rPr lang="en-US" sz="2400" dirty="0" smtClean="0"/>
              <a:t> de </a:t>
            </a:r>
            <a:r>
              <a:rPr lang="en-US" sz="2400" dirty="0" err="1" smtClean="0"/>
              <a:t>trabajo</a:t>
            </a:r>
            <a:r>
              <a:rPr lang="en-US" sz="2400" dirty="0" smtClean="0"/>
              <a:t> </a:t>
            </a:r>
            <a:r>
              <a:rPr lang="en-US" sz="2400" dirty="0" err="1" smtClean="0"/>
              <a:t>requiera</a:t>
            </a:r>
            <a:r>
              <a:rPr lang="en-US" sz="2400" dirty="0" smtClean="0"/>
              <a:t> </a:t>
            </a:r>
            <a:r>
              <a:rPr lang="en-US" sz="2400" dirty="0" err="1" smtClean="0"/>
              <a:t>conocer</a:t>
            </a:r>
            <a:r>
              <a:rPr lang="en-US" sz="2400" dirty="0" smtClean="0"/>
              <a:t> </a:t>
            </a:r>
            <a:r>
              <a:rPr lang="en-US" sz="2400" dirty="0" err="1" smtClean="0"/>
              <a:t>Javascript</a:t>
            </a:r>
            <a:r>
              <a:rPr lang="en-US" sz="2400" dirty="0" smtClean="0"/>
              <a:t> or </a:t>
            </a:r>
            <a:r>
              <a:rPr lang="en-US" sz="2400" dirty="0"/>
              <a:t>Typescript knowledge</a:t>
            </a:r>
            <a:endParaRPr lang="en-US" sz="2400" dirty="0"/>
          </a:p>
        </p:txBody>
      </p:sp>
      <p:pic>
        <p:nvPicPr>
          <p:cNvPr id="16" name="Picture 15"/>
          <p:cNvPicPr>
            <a:picLocks noChangeAspect="1"/>
          </p:cNvPicPr>
          <p:nvPr/>
        </p:nvPicPr>
        <p:blipFill>
          <a:blip r:embed="rId3"/>
          <a:stretch>
            <a:fillRect/>
          </a:stretch>
        </p:blipFill>
        <p:spPr>
          <a:xfrm>
            <a:off x="1613303" y="3050872"/>
            <a:ext cx="7697274" cy="3629532"/>
          </a:xfrm>
          <a:prstGeom prst="rect">
            <a:avLst/>
          </a:prstGeom>
        </p:spPr>
      </p:pic>
    </p:spTree>
    <p:extLst>
      <p:ext uri="{BB962C8B-B14F-4D97-AF65-F5344CB8AC3E}">
        <p14:creationId xmlns:p14="http://schemas.microsoft.com/office/powerpoint/2010/main" val="29009299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ADDC752-80C7-41F7-AA05-3E1BE1029531}" type="slidenum">
              <a:rPr lang="en-US" smtClean="0"/>
              <a:t>24</a:t>
            </a:fld>
            <a:endParaRPr lang="en-US" dirty="0"/>
          </a:p>
        </p:txBody>
      </p:sp>
      <p:sp>
        <p:nvSpPr>
          <p:cNvPr id="7" name="Title 1"/>
          <p:cNvSpPr>
            <a:spLocks noGrp="1"/>
          </p:cNvSpPr>
          <p:nvPr>
            <p:ph type="title"/>
          </p:nvPr>
        </p:nvSpPr>
        <p:spPr>
          <a:xfrm>
            <a:off x="144857" y="128322"/>
            <a:ext cx="5596724" cy="559741"/>
          </a:xfrm>
          <a:solidFill>
            <a:schemeClr val="tx1">
              <a:alpha val="60000"/>
            </a:schemeClr>
          </a:solidFill>
        </p:spPr>
        <p:txBody>
          <a:bodyPr>
            <a:normAutofit/>
          </a:bodyPr>
          <a:lstStyle/>
          <a:p>
            <a:r>
              <a:rPr lang="en-US" sz="2800" b="1" dirty="0" smtClean="0">
                <a:solidFill>
                  <a:schemeClr val="bg1"/>
                </a:solidFill>
              </a:rPr>
              <a:t>Los que </a:t>
            </a:r>
            <a:r>
              <a:rPr lang="en-US" sz="2800" b="1" dirty="0" err="1" smtClean="0">
                <a:solidFill>
                  <a:schemeClr val="bg1"/>
                </a:solidFill>
              </a:rPr>
              <a:t>tienen</a:t>
            </a:r>
            <a:r>
              <a:rPr lang="en-US" sz="2800" b="1" dirty="0" smtClean="0">
                <a:solidFill>
                  <a:schemeClr val="bg1"/>
                </a:solidFill>
              </a:rPr>
              <a:t> </a:t>
            </a:r>
            <a:r>
              <a:rPr lang="en-US" sz="2800" b="1" dirty="0" err="1" smtClean="0">
                <a:solidFill>
                  <a:schemeClr val="bg1"/>
                </a:solidFill>
              </a:rPr>
              <a:t>más</a:t>
            </a:r>
            <a:r>
              <a:rPr lang="en-US" sz="2800" b="1" dirty="0" smtClean="0">
                <a:solidFill>
                  <a:schemeClr val="bg1"/>
                </a:solidFill>
              </a:rPr>
              <a:t> </a:t>
            </a:r>
            <a:r>
              <a:rPr lang="en-US" sz="2800" b="1" dirty="0" err="1" smtClean="0">
                <a:solidFill>
                  <a:schemeClr val="bg1"/>
                </a:solidFill>
              </a:rPr>
              <a:t>ofertas</a:t>
            </a:r>
            <a:r>
              <a:rPr lang="en-US" sz="2800" b="1" dirty="0" smtClean="0">
                <a:solidFill>
                  <a:schemeClr val="bg1"/>
                </a:solidFill>
              </a:rPr>
              <a:t> de </a:t>
            </a:r>
            <a:r>
              <a:rPr lang="en-US" sz="2800" b="1" dirty="0" err="1" smtClean="0">
                <a:solidFill>
                  <a:schemeClr val="bg1"/>
                </a:solidFill>
              </a:rPr>
              <a:t>trabajo</a:t>
            </a:r>
            <a:endParaRPr lang="en-US" sz="2800" b="1" dirty="0">
              <a:solidFill>
                <a:schemeClr val="bg1"/>
              </a:solidFill>
            </a:endParaRPr>
          </a:p>
        </p:txBody>
      </p:sp>
      <p:sp>
        <p:nvSpPr>
          <p:cNvPr id="3" name="Footer Placeholder 2"/>
          <p:cNvSpPr>
            <a:spLocks noGrp="1"/>
          </p:cNvSpPr>
          <p:nvPr>
            <p:ph type="ftr" sz="quarter" idx="11"/>
          </p:nvPr>
        </p:nvSpPr>
        <p:spPr/>
        <p:txBody>
          <a:bodyPr/>
          <a:lstStyle/>
          <a:p>
            <a:pPr algn="l"/>
            <a:r>
              <a:rPr lang="en-US" smtClean="0"/>
              <a:t>(C) LP Curso 2022</a:t>
            </a:r>
            <a:endParaRPr lang="en-US" dirty="0"/>
          </a:p>
        </p:txBody>
      </p:sp>
      <p:sp>
        <p:nvSpPr>
          <p:cNvPr id="4" name="TextBox 3"/>
          <p:cNvSpPr txBox="1"/>
          <p:nvPr/>
        </p:nvSpPr>
        <p:spPr>
          <a:xfrm>
            <a:off x="712381" y="865658"/>
            <a:ext cx="10696353" cy="2185214"/>
          </a:xfrm>
          <a:prstGeom prst="rect">
            <a:avLst/>
          </a:prstGeom>
          <a:noFill/>
        </p:spPr>
        <p:txBody>
          <a:bodyPr wrap="square" rtlCol="0">
            <a:spAutoFit/>
          </a:bodyPr>
          <a:lstStyle/>
          <a:p>
            <a:r>
              <a:rPr lang="en-US" sz="2400" dirty="0" err="1" smtClean="0"/>
              <a:t>Está</a:t>
            </a:r>
            <a:r>
              <a:rPr lang="en-US" sz="2400" dirty="0" smtClean="0"/>
              <a:t> </a:t>
            </a:r>
            <a:r>
              <a:rPr lang="en-US" sz="2400" dirty="0" err="1" smtClean="0"/>
              <a:t>claro</a:t>
            </a:r>
            <a:r>
              <a:rPr lang="en-US" sz="2400" dirty="0" smtClean="0"/>
              <a:t> que </a:t>
            </a:r>
            <a:r>
              <a:rPr lang="en-US" sz="2400" b="1" dirty="0" err="1" smtClean="0"/>
              <a:t>Javascript</a:t>
            </a:r>
            <a:r>
              <a:rPr lang="en-US" sz="2400" b="1" dirty="0" smtClean="0"/>
              <a:t> </a:t>
            </a:r>
            <a:r>
              <a:rPr lang="en-US" sz="2400" dirty="0"/>
              <a:t>y</a:t>
            </a:r>
            <a:r>
              <a:rPr lang="en-US" sz="2400" b="1" dirty="0" smtClean="0"/>
              <a:t> </a:t>
            </a:r>
            <a:r>
              <a:rPr lang="en-US" sz="2400" b="1" dirty="0"/>
              <a:t>Typescript</a:t>
            </a:r>
            <a:r>
              <a:rPr lang="en-US" sz="2400" dirty="0"/>
              <a:t> </a:t>
            </a:r>
            <a:r>
              <a:rPr lang="en-US" sz="2400" dirty="0" err="1" smtClean="0"/>
              <a:t>dominan</a:t>
            </a:r>
            <a:r>
              <a:rPr lang="en-US" sz="2400" dirty="0" smtClean="0"/>
              <a:t> el Mercado de </a:t>
            </a:r>
            <a:r>
              <a:rPr lang="en-US" sz="2400" dirty="0" err="1" smtClean="0"/>
              <a:t>trabajo</a:t>
            </a:r>
            <a:r>
              <a:rPr lang="en-US" sz="2400" dirty="0" smtClean="0"/>
              <a:t> </a:t>
            </a:r>
            <a:r>
              <a:rPr lang="en-US" sz="2400" dirty="0" err="1" smtClean="0"/>
              <a:t>en</a:t>
            </a:r>
            <a:r>
              <a:rPr lang="en-US" sz="2400" dirty="0" smtClean="0"/>
              <a:t> </a:t>
            </a:r>
            <a:r>
              <a:rPr lang="en-US" sz="2400" dirty="0" err="1" smtClean="0"/>
              <a:t>los</a:t>
            </a:r>
            <a:r>
              <a:rPr lang="en-US" sz="2400" dirty="0" smtClean="0"/>
              <a:t> </a:t>
            </a:r>
            <a:r>
              <a:rPr lang="en-US" sz="2400" dirty="0" err="1" smtClean="0"/>
              <a:t>desarrolladores</a:t>
            </a:r>
            <a:r>
              <a:rPr lang="en-US" sz="2400" dirty="0" smtClean="0"/>
              <a:t> </a:t>
            </a:r>
            <a:r>
              <a:rPr lang="en-US" sz="2400" dirty="0" err="1" smtClean="0"/>
              <a:t>contabilizando</a:t>
            </a:r>
            <a:r>
              <a:rPr lang="en-US" sz="2400" dirty="0" smtClean="0"/>
              <a:t> un total del </a:t>
            </a:r>
            <a:r>
              <a:rPr lang="en-US" sz="3200" b="1" dirty="0" smtClean="0">
                <a:solidFill>
                  <a:srgbClr val="C00000"/>
                </a:solidFill>
              </a:rPr>
              <a:t>33%</a:t>
            </a:r>
            <a:r>
              <a:rPr lang="en-US" sz="2400" dirty="0" smtClean="0">
                <a:solidFill>
                  <a:srgbClr val="C00000"/>
                </a:solidFill>
              </a:rPr>
              <a:t> </a:t>
            </a:r>
            <a:r>
              <a:rPr lang="en-US" sz="2400" dirty="0" smtClean="0"/>
              <a:t>de las </a:t>
            </a:r>
            <a:r>
              <a:rPr lang="en-US" sz="2400" dirty="0" err="1" smtClean="0"/>
              <a:t>ofertas</a:t>
            </a:r>
            <a:r>
              <a:rPr lang="en-US" sz="2400" dirty="0" smtClean="0"/>
              <a:t> de </a:t>
            </a:r>
            <a:r>
              <a:rPr lang="en-US" sz="2400" dirty="0" err="1" smtClean="0"/>
              <a:t>trabajo</a:t>
            </a:r>
            <a:r>
              <a:rPr lang="en-US" sz="2400" dirty="0" smtClean="0"/>
              <a:t> que </a:t>
            </a:r>
            <a:r>
              <a:rPr lang="en-US" sz="2400" dirty="0" err="1" smtClean="0"/>
              <a:t>explícitamente</a:t>
            </a:r>
            <a:r>
              <a:rPr lang="en-US" sz="2400" dirty="0" smtClean="0"/>
              <a:t> </a:t>
            </a:r>
            <a:r>
              <a:rPr lang="en-US" sz="2400" dirty="0" err="1" smtClean="0"/>
              <a:t>requieren</a:t>
            </a:r>
            <a:r>
              <a:rPr lang="en-US" sz="2400" dirty="0" smtClean="0"/>
              <a:t> un LP. </a:t>
            </a:r>
          </a:p>
          <a:p>
            <a:r>
              <a:rPr lang="en-US" sz="2400" dirty="0" err="1" smtClean="0"/>
              <a:t>Esto</a:t>
            </a:r>
            <a:r>
              <a:rPr lang="en-US" sz="2400" dirty="0" smtClean="0"/>
              <a:t> es </a:t>
            </a:r>
            <a:r>
              <a:rPr lang="en-US" sz="2400" dirty="0" err="1" smtClean="0"/>
              <a:t>enorme</a:t>
            </a:r>
            <a:r>
              <a:rPr lang="en-US" sz="2400" dirty="0" smtClean="0"/>
              <a:t> </a:t>
            </a:r>
            <a:r>
              <a:rPr lang="en-US" sz="2400" dirty="0" err="1" smtClean="0"/>
              <a:t>ya</a:t>
            </a:r>
            <a:r>
              <a:rPr lang="en-US" sz="2400" dirty="0" smtClean="0"/>
              <a:t> que </a:t>
            </a:r>
            <a:r>
              <a:rPr lang="en-US" sz="2400" dirty="0" err="1" smtClean="0"/>
              <a:t>significa</a:t>
            </a:r>
            <a:r>
              <a:rPr lang="en-US" sz="2400" dirty="0" smtClean="0"/>
              <a:t> que </a:t>
            </a:r>
            <a:r>
              <a:rPr lang="en-US" sz="3200" b="1" dirty="0">
                <a:solidFill>
                  <a:srgbClr val="C00000"/>
                </a:solidFill>
              </a:rPr>
              <a:t>1 de </a:t>
            </a:r>
            <a:r>
              <a:rPr lang="en-US" sz="3200" b="1" dirty="0" err="1">
                <a:solidFill>
                  <a:srgbClr val="C00000"/>
                </a:solidFill>
              </a:rPr>
              <a:t>de</a:t>
            </a:r>
            <a:r>
              <a:rPr lang="en-US" sz="3200" b="1" dirty="0">
                <a:solidFill>
                  <a:srgbClr val="C00000"/>
                </a:solidFill>
              </a:rPr>
              <a:t> </a:t>
            </a:r>
            <a:r>
              <a:rPr lang="en-US" sz="3200" b="1" dirty="0" err="1">
                <a:solidFill>
                  <a:srgbClr val="C00000"/>
                </a:solidFill>
              </a:rPr>
              <a:t>cada</a:t>
            </a:r>
            <a:r>
              <a:rPr lang="en-US" sz="3200" b="1" dirty="0">
                <a:solidFill>
                  <a:srgbClr val="C00000"/>
                </a:solidFill>
              </a:rPr>
              <a:t> 3 </a:t>
            </a:r>
            <a:r>
              <a:rPr lang="en-US" sz="2400" dirty="0" err="1" smtClean="0"/>
              <a:t>ofertas</a:t>
            </a:r>
            <a:r>
              <a:rPr lang="en-US" sz="2400" dirty="0" smtClean="0"/>
              <a:t> de </a:t>
            </a:r>
            <a:r>
              <a:rPr lang="en-US" sz="2400" dirty="0" err="1" smtClean="0"/>
              <a:t>trabajo</a:t>
            </a:r>
            <a:r>
              <a:rPr lang="en-US" sz="2400" dirty="0" smtClean="0"/>
              <a:t> </a:t>
            </a:r>
            <a:r>
              <a:rPr lang="en-US" sz="2400" dirty="0" err="1" smtClean="0"/>
              <a:t>requiera</a:t>
            </a:r>
            <a:r>
              <a:rPr lang="en-US" sz="2400" dirty="0" smtClean="0"/>
              <a:t> </a:t>
            </a:r>
            <a:r>
              <a:rPr lang="en-US" sz="2400" dirty="0" err="1" smtClean="0"/>
              <a:t>conocer</a:t>
            </a:r>
            <a:r>
              <a:rPr lang="en-US" sz="2400" dirty="0" smtClean="0"/>
              <a:t> </a:t>
            </a:r>
            <a:r>
              <a:rPr lang="en-US" sz="2400" dirty="0" err="1" smtClean="0"/>
              <a:t>Javascript</a:t>
            </a:r>
            <a:r>
              <a:rPr lang="en-US" sz="2400" dirty="0" smtClean="0"/>
              <a:t> or </a:t>
            </a:r>
            <a:r>
              <a:rPr lang="en-US" sz="2400" dirty="0"/>
              <a:t>Typescript knowledge</a:t>
            </a:r>
            <a:endParaRPr lang="en-US" sz="2400" dirty="0"/>
          </a:p>
        </p:txBody>
      </p:sp>
      <p:pic>
        <p:nvPicPr>
          <p:cNvPr id="16" name="Picture 15"/>
          <p:cNvPicPr>
            <a:picLocks noChangeAspect="1"/>
          </p:cNvPicPr>
          <p:nvPr/>
        </p:nvPicPr>
        <p:blipFill>
          <a:blip r:embed="rId3"/>
          <a:stretch>
            <a:fillRect/>
          </a:stretch>
        </p:blipFill>
        <p:spPr>
          <a:xfrm>
            <a:off x="1613303" y="3050872"/>
            <a:ext cx="7697274" cy="3629532"/>
          </a:xfrm>
          <a:prstGeom prst="rect">
            <a:avLst/>
          </a:prstGeom>
        </p:spPr>
      </p:pic>
      <p:pic>
        <p:nvPicPr>
          <p:cNvPr id="6" name="Picture 5"/>
          <p:cNvPicPr>
            <a:picLocks noChangeAspect="1"/>
          </p:cNvPicPr>
          <p:nvPr/>
        </p:nvPicPr>
        <p:blipFill>
          <a:blip r:embed="rId4"/>
          <a:stretch>
            <a:fillRect/>
          </a:stretch>
        </p:blipFill>
        <p:spPr>
          <a:xfrm>
            <a:off x="5973383" y="128322"/>
            <a:ext cx="2117994" cy="737336"/>
          </a:xfrm>
          <a:prstGeom prst="rect">
            <a:avLst/>
          </a:prstGeom>
        </p:spPr>
      </p:pic>
    </p:spTree>
    <p:extLst>
      <p:ext uri="{BB962C8B-B14F-4D97-AF65-F5344CB8AC3E}">
        <p14:creationId xmlns:p14="http://schemas.microsoft.com/office/powerpoint/2010/main" val="14174700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ADDC752-80C7-41F7-AA05-3E1BE1029531}" type="slidenum">
              <a:rPr lang="en-US" smtClean="0"/>
              <a:t>25</a:t>
            </a:fld>
            <a:endParaRPr lang="en-US" dirty="0"/>
          </a:p>
        </p:txBody>
      </p:sp>
      <p:sp>
        <p:nvSpPr>
          <p:cNvPr id="7" name="Title 1"/>
          <p:cNvSpPr>
            <a:spLocks noGrp="1"/>
          </p:cNvSpPr>
          <p:nvPr>
            <p:ph type="title"/>
          </p:nvPr>
        </p:nvSpPr>
        <p:spPr>
          <a:xfrm>
            <a:off x="144857" y="128322"/>
            <a:ext cx="5596724" cy="559741"/>
          </a:xfrm>
          <a:solidFill>
            <a:schemeClr val="tx1">
              <a:alpha val="60000"/>
            </a:schemeClr>
          </a:solidFill>
        </p:spPr>
        <p:txBody>
          <a:bodyPr>
            <a:normAutofit/>
          </a:bodyPr>
          <a:lstStyle/>
          <a:p>
            <a:r>
              <a:rPr lang="en-US" sz="2800" b="1" dirty="0" smtClean="0">
                <a:solidFill>
                  <a:schemeClr val="bg1"/>
                </a:solidFill>
              </a:rPr>
              <a:t>Los que </a:t>
            </a:r>
            <a:r>
              <a:rPr lang="en-US" sz="2800" b="1" dirty="0" err="1" smtClean="0">
                <a:solidFill>
                  <a:schemeClr val="bg1"/>
                </a:solidFill>
              </a:rPr>
              <a:t>tienen</a:t>
            </a:r>
            <a:r>
              <a:rPr lang="en-US" sz="2800" b="1" dirty="0" smtClean="0">
                <a:solidFill>
                  <a:schemeClr val="bg1"/>
                </a:solidFill>
              </a:rPr>
              <a:t> </a:t>
            </a:r>
            <a:r>
              <a:rPr lang="en-US" sz="2800" b="1" dirty="0" err="1" smtClean="0">
                <a:solidFill>
                  <a:schemeClr val="bg1"/>
                </a:solidFill>
              </a:rPr>
              <a:t>más</a:t>
            </a:r>
            <a:r>
              <a:rPr lang="en-US" sz="2800" b="1" dirty="0" smtClean="0">
                <a:solidFill>
                  <a:schemeClr val="bg1"/>
                </a:solidFill>
              </a:rPr>
              <a:t> </a:t>
            </a:r>
            <a:r>
              <a:rPr lang="en-US" sz="2800" b="1" dirty="0" err="1" smtClean="0">
                <a:solidFill>
                  <a:schemeClr val="bg1"/>
                </a:solidFill>
              </a:rPr>
              <a:t>ofertas</a:t>
            </a:r>
            <a:r>
              <a:rPr lang="en-US" sz="2800" b="1" dirty="0" smtClean="0">
                <a:solidFill>
                  <a:schemeClr val="bg1"/>
                </a:solidFill>
              </a:rPr>
              <a:t> de </a:t>
            </a:r>
            <a:r>
              <a:rPr lang="en-US" sz="2800" b="1" dirty="0" err="1" smtClean="0">
                <a:solidFill>
                  <a:schemeClr val="bg1"/>
                </a:solidFill>
              </a:rPr>
              <a:t>trabajo</a:t>
            </a:r>
            <a:endParaRPr lang="en-US" sz="2800" b="1" dirty="0">
              <a:solidFill>
                <a:schemeClr val="bg1"/>
              </a:solidFill>
            </a:endParaRPr>
          </a:p>
        </p:txBody>
      </p:sp>
      <p:sp>
        <p:nvSpPr>
          <p:cNvPr id="3" name="Footer Placeholder 2"/>
          <p:cNvSpPr>
            <a:spLocks noGrp="1"/>
          </p:cNvSpPr>
          <p:nvPr>
            <p:ph type="ftr" sz="quarter" idx="11"/>
          </p:nvPr>
        </p:nvSpPr>
        <p:spPr/>
        <p:txBody>
          <a:bodyPr/>
          <a:lstStyle/>
          <a:p>
            <a:pPr algn="l"/>
            <a:r>
              <a:rPr lang="en-US" smtClean="0"/>
              <a:t>(C) LP Curso 2022</a:t>
            </a:r>
            <a:endParaRPr lang="en-US" dirty="0"/>
          </a:p>
        </p:txBody>
      </p:sp>
      <p:pic>
        <p:nvPicPr>
          <p:cNvPr id="6" name="Picture 5"/>
          <p:cNvPicPr>
            <a:picLocks noChangeAspect="1"/>
          </p:cNvPicPr>
          <p:nvPr/>
        </p:nvPicPr>
        <p:blipFill>
          <a:blip r:embed="rId3"/>
          <a:stretch>
            <a:fillRect/>
          </a:stretch>
        </p:blipFill>
        <p:spPr>
          <a:xfrm>
            <a:off x="5973383" y="128322"/>
            <a:ext cx="2117994" cy="737336"/>
          </a:xfrm>
          <a:prstGeom prst="rect">
            <a:avLst/>
          </a:prstGeom>
        </p:spPr>
      </p:pic>
      <p:pic>
        <p:nvPicPr>
          <p:cNvPr id="2" name="Picture 1"/>
          <p:cNvPicPr>
            <a:picLocks noChangeAspect="1"/>
          </p:cNvPicPr>
          <p:nvPr/>
        </p:nvPicPr>
        <p:blipFill>
          <a:blip r:embed="rId4"/>
          <a:stretch>
            <a:fillRect/>
          </a:stretch>
        </p:blipFill>
        <p:spPr>
          <a:xfrm>
            <a:off x="442036" y="1180215"/>
            <a:ext cx="11256232" cy="5209952"/>
          </a:xfrm>
          <a:prstGeom prst="rect">
            <a:avLst/>
          </a:prstGeom>
        </p:spPr>
      </p:pic>
    </p:spTree>
    <p:extLst>
      <p:ext uri="{BB962C8B-B14F-4D97-AF65-F5344CB8AC3E}">
        <p14:creationId xmlns:p14="http://schemas.microsoft.com/office/powerpoint/2010/main" val="29486842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ADDC752-80C7-41F7-AA05-3E1BE1029531}" type="slidenum">
              <a:rPr lang="en-US" smtClean="0"/>
              <a:t>26</a:t>
            </a:fld>
            <a:endParaRPr lang="en-US" dirty="0"/>
          </a:p>
        </p:txBody>
      </p:sp>
      <p:sp>
        <p:nvSpPr>
          <p:cNvPr id="7" name="Title 1"/>
          <p:cNvSpPr>
            <a:spLocks noGrp="1"/>
          </p:cNvSpPr>
          <p:nvPr>
            <p:ph type="title"/>
          </p:nvPr>
        </p:nvSpPr>
        <p:spPr>
          <a:xfrm>
            <a:off x="144857" y="128322"/>
            <a:ext cx="5596724" cy="559741"/>
          </a:xfrm>
          <a:solidFill>
            <a:schemeClr val="tx1">
              <a:alpha val="60000"/>
            </a:schemeClr>
          </a:solidFill>
        </p:spPr>
        <p:txBody>
          <a:bodyPr>
            <a:normAutofit/>
          </a:bodyPr>
          <a:lstStyle/>
          <a:p>
            <a:r>
              <a:rPr lang="en-US" sz="2800" b="1" dirty="0" smtClean="0">
                <a:solidFill>
                  <a:schemeClr val="bg1"/>
                </a:solidFill>
              </a:rPr>
              <a:t>Los que </a:t>
            </a:r>
            <a:r>
              <a:rPr lang="en-US" sz="2800" b="1" dirty="0" err="1" smtClean="0">
                <a:solidFill>
                  <a:schemeClr val="bg1"/>
                </a:solidFill>
              </a:rPr>
              <a:t>tienen</a:t>
            </a:r>
            <a:r>
              <a:rPr lang="en-US" sz="2800" b="1" dirty="0" smtClean="0">
                <a:solidFill>
                  <a:schemeClr val="bg1"/>
                </a:solidFill>
              </a:rPr>
              <a:t> </a:t>
            </a:r>
            <a:r>
              <a:rPr lang="en-US" sz="2800" b="1" dirty="0" err="1" smtClean="0">
                <a:solidFill>
                  <a:schemeClr val="bg1"/>
                </a:solidFill>
              </a:rPr>
              <a:t>más</a:t>
            </a:r>
            <a:r>
              <a:rPr lang="en-US" sz="2800" b="1" dirty="0" smtClean="0">
                <a:solidFill>
                  <a:schemeClr val="bg1"/>
                </a:solidFill>
              </a:rPr>
              <a:t> </a:t>
            </a:r>
            <a:r>
              <a:rPr lang="en-US" sz="2800" b="1" dirty="0" err="1" smtClean="0">
                <a:solidFill>
                  <a:schemeClr val="bg1"/>
                </a:solidFill>
              </a:rPr>
              <a:t>ofertas</a:t>
            </a:r>
            <a:r>
              <a:rPr lang="en-US" sz="2800" b="1" dirty="0" smtClean="0">
                <a:solidFill>
                  <a:schemeClr val="bg1"/>
                </a:solidFill>
              </a:rPr>
              <a:t> de </a:t>
            </a:r>
            <a:r>
              <a:rPr lang="en-US" sz="2800" b="1" dirty="0" err="1" smtClean="0">
                <a:solidFill>
                  <a:schemeClr val="bg1"/>
                </a:solidFill>
              </a:rPr>
              <a:t>trabajo</a:t>
            </a:r>
            <a:endParaRPr lang="en-US" sz="2800" b="1" dirty="0">
              <a:solidFill>
                <a:schemeClr val="bg1"/>
              </a:solidFill>
            </a:endParaRPr>
          </a:p>
        </p:txBody>
      </p:sp>
      <p:sp>
        <p:nvSpPr>
          <p:cNvPr id="3" name="Footer Placeholder 2"/>
          <p:cNvSpPr>
            <a:spLocks noGrp="1"/>
          </p:cNvSpPr>
          <p:nvPr>
            <p:ph type="ftr" sz="quarter" idx="11"/>
          </p:nvPr>
        </p:nvSpPr>
        <p:spPr/>
        <p:txBody>
          <a:bodyPr/>
          <a:lstStyle/>
          <a:p>
            <a:pPr algn="l"/>
            <a:r>
              <a:rPr lang="en-US" smtClean="0"/>
              <a:t>(C) LP Curso 2022</a:t>
            </a:r>
            <a:endParaRPr lang="en-US" dirty="0"/>
          </a:p>
        </p:txBody>
      </p:sp>
      <p:pic>
        <p:nvPicPr>
          <p:cNvPr id="6" name="Picture 5"/>
          <p:cNvPicPr>
            <a:picLocks noChangeAspect="1"/>
          </p:cNvPicPr>
          <p:nvPr/>
        </p:nvPicPr>
        <p:blipFill>
          <a:blip r:embed="rId3"/>
          <a:stretch>
            <a:fillRect/>
          </a:stretch>
        </p:blipFill>
        <p:spPr>
          <a:xfrm>
            <a:off x="5973383" y="128322"/>
            <a:ext cx="2117994" cy="737336"/>
          </a:xfrm>
          <a:prstGeom prst="rect">
            <a:avLst/>
          </a:prstGeom>
        </p:spPr>
      </p:pic>
      <p:pic>
        <p:nvPicPr>
          <p:cNvPr id="4" name="Picture 3"/>
          <p:cNvPicPr>
            <a:picLocks noChangeAspect="1"/>
          </p:cNvPicPr>
          <p:nvPr/>
        </p:nvPicPr>
        <p:blipFill>
          <a:blip r:embed="rId4"/>
          <a:stretch>
            <a:fillRect/>
          </a:stretch>
        </p:blipFill>
        <p:spPr>
          <a:xfrm>
            <a:off x="2424223" y="1031359"/>
            <a:ext cx="6337005" cy="5376455"/>
          </a:xfrm>
          <a:prstGeom prst="rect">
            <a:avLst/>
          </a:prstGeom>
        </p:spPr>
      </p:pic>
    </p:spTree>
    <p:extLst>
      <p:ext uri="{BB962C8B-B14F-4D97-AF65-F5344CB8AC3E}">
        <p14:creationId xmlns:p14="http://schemas.microsoft.com/office/powerpoint/2010/main" val="14209867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853060" y="838197"/>
            <a:ext cx="8458200" cy="5247590"/>
          </a:xfrm>
          <a:prstGeom prst="rect">
            <a:avLst/>
          </a:prstGeom>
          <a:solidFill>
            <a:schemeClr val="bg1"/>
          </a:solidFill>
          <a:ln>
            <a:noFill/>
          </a:ln>
        </p:spPr>
        <p:txBody>
          <a:bodyPr wrap="square" rtlCol="0">
            <a:spAutoFit/>
          </a:bodyPr>
          <a:lstStyle/>
          <a:p>
            <a:pPr marL="457200" indent="-457200">
              <a:spcBef>
                <a:spcPts val="600"/>
              </a:spcBef>
              <a:buFont typeface="+mj-lt"/>
              <a:buAutoNum type="arabicPeriod"/>
            </a:pPr>
            <a:r>
              <a:rPr lang="en-US" sz="2000" dirty="0">
                <a:solidFill>
                  <a:srgbClr val="6666FF"/>
                </a:solidFill>
              </a:rPr>
              <a:t>¿El que </a:t>
            </a:r>
            <a:r>
              <a:rPr lang="en-US" sz="2000" dirty="0" err="1" smtClean="0">
                <a:solidFill>
                  <a:srgbClr val="6666FF"/>
                </a:solidFill>
              </a:rPr>
              <a:t>ejecute</a:t>
            </a:r>
            <a:r>
              <a:rPr lang="en-US" sz="2000" dirty="0" smtClean="0">
                <a:solidFill>
                  <a:srgbClr val="6666FF"/>
                </a:solidFill>
              </a:rPr>
              <a:t> </a:t>
            </a:r>
            <a:r>
              <a:rPr lang="en-US" sz="2000" dirty="0">
                <a:solidFill>
                  <a:srgbClr val="6666FF"/>
                </a:solidFill>
              </a:rPr>
              <a:t>con </a:t>
            </a:r>
            <a:r>
              <a:rPr lang="en-US" sz="2000" dirty="0" err="1">
                <a:solidFill>
                  <a:srgbClr val="6666FF"/>
                </a:solidFill>
              </a:rPr>
              <a:t>más</a:t>
            </a:r>
            <a:r>
              <a:rPr lang="en-US" sz="2000" dirty="0">
                <a:solidFill>
                  <a:srgbClr val="6666FF"/>
                </a:solidFill>
              </a:rPr>
              <a:t> </a:t>
            </a:r>
            <a:r>
              <a:rPr lang="en-US" sz="2000" dirty="0" err="1">
                <a:solidFill>
                  <a:srgbClr val="6666FF"/>
                </a:solidFill>
              </a:rPr>
              <a:t>eficiencia</a:t>
            </a:r>
            <a:r>
              <a:rPr lang="en-US" sz="2000" dirty="0">
                <a:solidFill>
                  <a:srgbClr val="6666FF"/>
                </a:solidFill>
              </a:rPr>
              <a:t>?</a:t>
            </a:r>
          </a:p>
          <a:p>
            <a:pPr marL="457200" indent="-457200">
              <a:spcBef>
                <a:spcPts val="600"/>
              </a:spcBef>
              <a:buFont typeface="+mj-lt"/>
              <a:buAutoNum type="arabicPeriod"/>
            </a:pPr>
            <a:r>
              <a:rPr lang="en-US" sz="2000" dirty="0"/>
              <a:t>¿El </a:t>
            </a:r>
            <a:r>
              <a:rPr lang="en-US" sz="2000" dirty="0" err="1"/>
              <a:t>que</a:t>
            </a:r>
            <a:r>
              <a:rPr lang="en-US" sz="2000" dirty="0"/>
              <a:t> </a:t>
            </a:r>
            <a:r>
              <a:rPr lang="en-US" sz="2000" dirty="0" err="1"/>
              <a:t>tenga</a:t>
            </a:r>
            <a:r>
              <a:rPr lang="en-US" sz="2000" dirty="0"/>
              <a:t> mayor </a:t>
            </a:r>
            <a:r>
              <a:rPr lang="en-US" sz="2000" dirty="0" err="1"/>
              <a:t>número</a:t>
            </a:r>
            <a:r>
              <a:rPr lang="en-US" sz="2000" dirty="0"/>
              <a:t> de </a:t>
            </a:r>
            <a:r>
              <a:rPr lang="en-US" sz="2000" dirty="0" err="1"/>
              <a:t>desarrolladores</a:t>
            </a:r>
            <a:r>
              <a:rPr lang="en-US" sz="2000" dirty="0"/>
              <a:t>?</a:t>
            </a:r>
          </a:p>
          <a:p>
            <a:pPr marL="457200" indent="-457200">
              <a:spcBef>
                <a:spcPts val="600"/>
              </a:spcBef>
              <a:buFont typeface="+mj-lt"/>
              <a:buAutoNum type="arabicPeriod"/>
            </a:pPr>
            <a:r>
              <a:rPr lang="en-US" sz="2000" dirty="0">
                <a:solidFill>
                  <a:srgbClr val="0066FF"/>
                </a:solidFill>
              </a:rPr>
              <a:t>¿En el </a:t>
            </a:r>
            <a:r>
              <a:rPr lang="en-US" sz="2000" dirty="0" err="1">
                <a:solidFill>
                  <a:srgbClr val="0066FF"/>
                </a:solidFill>
              </a:rPr>
              <a:t>que</a:t>
            </a:r>
            <a:r>
              <a:rPr lang="en-US" sz="2000" dirty="0">
                <a:solidFill>
                  <a:srgbClr val="0066FF"/>
                </a:solidFill>
              </a:rPr>
              <a:t> </a:t>
            </a:r>
            <a:r>
              <a:rPr lang="en-US" sz="2000" dirty="0" err="1">
                <a:solidFill>
                  <a:srgbClr val="0066FF"/>
                </a:solidFill>
              </a:rPr>
              <a:t>haya</a:t>
            </a:r>
            <a:r>
              <a:rPr lang="en-US" sz="2000" dirty="0">
                <a:solidFill>
                  <a:srgbClr val="0066FF"/>
                </a:solidFill>
              </a:rPr>
              <a:t> </a:t>
            </a:r>
            <a:r>
              <a:rPr lang="en-US" sz="2000" dirty="0" err="1">
                <a:solidFill>
                  <a:srgbClr val="0066FF"/>
                </a:solidFill>
              </a:rPr>
              <a:t>más</a:t>
            </a:r>
            <a:r>
              <a:rPr lang="en-US" sz="2000" dirty="0">
                <a:solidFill>
                  <a:srgbClr val="0066FF"/>
                </a:solidFill>
              </a:rPr>
              <a:t> </a:t>
            </a:r>
            <a:r>
              <a:rPr lang="en-US" sz="2000" dirty="0" err="1">
                <a:solidFill>
                  <a:srgbClr val="0066FF"/>
                </a:solidFill>
              </a:rPr>
              <a:t>ofertas</a:t>
            </a:r>
            <a:r>
              <a:rPr lang="en-US" sz="2000" dirty="0">
                <a:solidFill>
                  <a:srgbClr val="0066FF"/>
                </a:solidFill>
              </a:rPr>
              <a:t> de </a:t>
            </a:r>
            <a:r>
              <a:rPr lang="en-US" sz="2000" dirty="0" err="1">
                <a:solidFill>
                  <a:srgbClr val="0066FF"/>
                </a:solidFill>
              </a:rPr>
              <a:t>trabajo</a:t>
            </a:r>
            <a:r>
              <a:rPr lang="en-US" sz="2000" dirty="0">
                <a:solidFill>
                  <a:srgbClr val="0066FF"/>
                </a:solidFill>
              </a:rPr>
              <a:t>?</a:t>
            </a:r>
          </a:p>
          <a:p>
            <a:pPr marL="457200" indent="-457200">
              <a:spcBef>
                <a:spcPts val="600"/>
              </a:spcBef>
              <a:buFont typeface="+mj-lt"/>
              <a:buAutoNum type="arabicPeriod"/>
            </a:pPr>
            <a:r>
              <a:rPr lang="en-US" sz="2000" dirty="0"/>
              <a:t>¿En el </a:t>
            </a:r>
            <a:r>
              <a:rPr lang="en-US" sz="2000" dirty="0" err="1"/>
              <a:t>que</a:t>
            </a:r>
            <a:r>
              <a:rPr lang="en-US" sz="2000" dirty="0"/>
              <a:t> </a:t>
            </a:r>
            <a:r>
              <a:rPr lang="en-US" sz="2000" dirty="0" err="1"/>
              <a:t>obtenga</a:t>
            </a:r>
            <a:r>
              <a:rPr lang="en-US" sz="2000" dirty="0"/>
              <a:t> </a:t>
            </a:r>
            <a:r>
              <a:rPr lang="en-US" sz="2000" dirty="0" err="1"/>
              <a:t>mejor</a:t>
            </a:r>
            <a:r>
              <a:rPr lang="en-US" sz="2000" dirty="0"/>
              <a:t> </a:t>
            </a:r>
            <a:r>
              <a:rPr lang="en-US" sz="2000" dirty="0" err="1"/>
              <a:t>pago</a:t>
            </a:r>
            <a:r>
              <a:rPr lang="en-US" sz="2000" dirty="0"/>
              <a:t>?</a:t>
            </a:r>
          </a:p>
          <a:p>
            <a:pPr marL="457200" indent="-457200">
              <a:spcBef>
                <a:spcPts val="600"/>
              </a:spcBef>
              <a:buFont typeface="+mj-lt"/>
              <a:buAutoNum type="arabicPeriod"/>
            </a:pPr>
            <a:r>
              <a:rPr lang="en-US" sz="2000" dirty="0">
                <a:solidFill>
                  <a:srgbClr val="0066FF"/>
                </a:solidFill>
              </a:rPr>
              <a:t>¿El </a:t>
            </a:r>
            <a:r>
              <a:rPr lang="en-US" sz="2000" dirty="0" err="1">
                <a:solidFill>
                  <a:srgbClr val="0066FF"/>
                </a:solidFill>
              </a:rPr>
              <a:t>más</a:t>
            </a:r>
            <a:r>
              <a:rPr lang="en-US" sz="2000" dirty="0">
                <a:solidFill>
                  <a:srgbClr val="0066FF"/>
                </a:solidFill>
              </a:rPr>
              <a:t> </a:t>
            </a:r>
            <a:r>
              <a:rPr lang="en-US" sz="2000" dirty="0" err="1">
                <a:solidFill>
                  <a:srgbClr val="0066FF"/>
                </a:solidFill>
              </a:rPr>
              <a:t>productivo</a:t>
            </a:r>
            <a:r>
              <a:rPr lang="en-US" sz="2000" dirty="0">
                <a:solidFill>
                  <a:srgbClr val="0066FF"/>
                </a:solidFill>
              </a:rPr>
              <a:t> </a:t>
            </a:r>
            <a:r>
              <a:rPr lang="en-US" sz="2000" dirty="0" err="1">
                <a:solidFill>
                  <a:srgbClr val="0066FF"/>
                </a:solidFill>
              </a:rPr>
              <a:t>para</a:t>
            </a:r>
            <a:r>
              <a:rPr lang="en-US" sz="2000" dirty="0">
                <a:solidFill>
                  <a:srgbClr val="0066FF"/>
                </a:solidFill>
              </a:rPr>
              <a:t> </a:t>
            </a:r>
            <a:r>
              <a:rPr lang="en-US" sz="2000" dirty="0" err="1">
                <a:solidFill>
                  <a:srgbClr val="0066FF"/>
                </a:solidFill>
              </a:rPr>
              <a:t>desarrollo</a:t>
            </a:r>
            <a:r>
              <a:rPr lang="en-US" sz="2000" dirty="0">
                <a:solidFill>
                  <a:srgbClr val="0066FF"/>
                </a:solidFill>
              </a:rPr>
              <a:t>?</a:t>
            </a:r>
          </a:p>
          <a:p>
            <a:pPr marL="457200" indent="-457200">
              <a:spcBef>
                <a:spcPts val="600"/>
              </a:spcBef>
              <a:buFont typeface="+mj-lt"/>
              <a:buAutoNum type="arabicPeriod"/>
            </a:pPr>
            <a:r>
              <a:rPr lang="en-US" sz="2000" dirty="0"/>
              <a:t>¿En el </a:t>
            </a:r>
            <a:r>
              <a:rPr lang="en-US" sz="2000" dirty="0" err="1"/>
              <a:t>que</a:t>
            </a:r>
            <a:r>
              <a:rPr lang="en-US" sz="2000" dirty="0"/>
              <a:t> se </a:t>
            </a:r>
            <a:r>
              <a:rPr lang="en-US" sz="2000" dirty="0" err="1"/>
              <a:t>obtenga</a:t>
            </a:r>
            <a:r>
              <a:rPr lang="en-US" sz="2000" dirty="0"/>
              <a:t> </a:t>
            </a:r>
            <a:r>
              <a:rPr lang="en-US" sz="2000" dirty="0" err="1"/>
              <a:t>mejores</a:t>
            </a:r>
            <a:r>
              <a:rPr lang="en-US" sz="2000" dirty="0"/>
              <a:t> </a:t>
            </a:r>
            <a:r>
              <a:rPr lang="en-US" sz="2000" dirty="0" err="1"/>
              <a:t>posibilidades</a:t>
            </a:r>
            <a:r>
              <a:rPr lang="en-US" sz="2000" dirty="0"/>
              <a:t> de Q &amp; A en la web?</a:t>
            </a:r>
          </a:p>
          <a:p>
            <a:pPr marL="457200" indent="-457200">
              <a:spcBef>
                <a:spcPts val="600"/>
              </a:spcBef>
              <a:buFont typeface="+mj-lt"/>
              <a:buAutoNum type="arabicPeriod"/>
            </a:pPr>
            <a:r>
              <a:rPr lang="en-US" sz="2000" dirty="0">
                <a:solidFill>
                  <a:srgbClr val="0066FF"/>
                </a:solidFill>
              </a:rPr>
              <a:t>¿Para el </a:t>
            </a:r>
            <a:r>
              <a:rPr lang="en-US" sz="2000" dirty="0" err="1">
                <a:solidFill>
                  <a:srgbClr val="0066FF"/>
                </a:solidFill>
              </a:rPr>
              <a:t>que</a:t>
            </a:r>
            <a:r>
              <a:rPr lang="en-US" sz="2000" dirty="0">
                <a:solidFill>
                  <a:srgbClr val="0066FF"/>
                </a:solidFill>
              </a:rPr>
              <a:t> </a:t>
            </a:r>
            <a:r>
              <a:rPr lang="en-US" sz="2000" dirty="0" err="1">
                <a:solidFill>
                  <a:srgbClr val="0066FF"/>
                </a:solidFill>
              </a:rPr>
              <a:t>haya</a:t>
            </a:r>
            <a:r>
              <a:rPr lang="en-US" sz="2000" dirty="0">
                <a:solidFill>
                  <a:srgbClr val="0066FF"/>
                </a:solidFill>
              </a:rPr>
              <a:t> </a:t>
            </a:r>
            <a:r>
              <a:rPr lang="en-US" sz="2000" dirty="0" err="1">
                <a:solidFill>
                  <a:srgbClr val="0066FF"/>
                </a:solidFill>
              </a:rPr>
              <a:t>más</a:t>
            </a:r>
            <a:r>
              <a:rPr lang="en-US" sz="2000" dirty="0">
                <a:solidFill>
                  <a:srgbClr val="0066FF"/>
                </a:solidFill>
              </a:rPr>
              <a:t> </a:t>
            </a:r>
            <a:r>
              <a:rPr lang="en-US" sz="2000" dirty="0" err="1">
                <a:solidFill>
                  <a:srgbClr val="0066FF"/>
                </a:solidFill>
              </a:rPr>
              <a:t>cursos</a:t>
            </a:r>
            <a:r>
              <a:rPr lang="en-US" sz="2000" dirty="0">
                <a:solidFill>
                  <a:srgbClr val="0066FF"/>
                </a:solidFill>
              </a:rPr>
              <a:t> y </a:t>
            </a:r>
            <a:r>
              <a:rPr lang="en-US" sz="2000" dirty="0" err="1">
                <a:solidFill>
                  <a:srgbClr val="0066FF"/>
                </a:solidFill>
              </a:rPr>
              <a:t>entrenamientos</a:t>
            </a:r>
            <a:r>
              <a:rPr lang="en-US" sz="2000" dirty="0">
                <a:solidFill>
                  <a:srgbClr val="0066FF"/>
                </a:solidFill>
              </a:rPr>
              <a:t> </a:t>
            </a:r>
            <a:r>
              <a:rPr lang="en-US" sz="2000" dirty="0" err="1">
                <a:solidFill>
                  <a:srgbClr val="0066FF"/>
                </a:solidFill>
              </a:rPr>
              <a:t>disponibles</a:t>
            </a:r>
            <a:r>
              <a:rPr lang="en-US" sz="2000" dirty="0">
                <a:solidFill>
                  <a:srgbClr val="0066FF"/>
                </a:solidFill>
              </a:rPr>
              <a:t> y </a:t>
            </a:r>
            <a:r>
              <a:rPr lang="en-US" sz="2000" dirty="0" err="1">
                <a:solidFill>
                  <a:srgbClr val="0066FF"/>
                </a:solidFill>
              </a:rPr>
              <a:t>mejor</a:t>
            </a:r>
            <a:r>
              <a:rPr lang="en-US" sz="2000" dirty="0">
                <a:solidFill>
                  <a:srgbClr val="0066FF"/>
                </a:solidFill>
              </a:rPr>
              <a:t> </a:t>
            </a:r>
            <a:r>
              <a:rPr lang="en-US" sz="2000" dirty="0" err="1">
                <a:solidFill>
                  <a:srgbClr val="0066FF"/>
                </a:solidFill>
              </a:rPr>
              <a:t>documentación</a:t>
            </a:r>
            <a:r>
              <a:rPr lang="en-US" sz="2000" dirty="0">
                <a:solidFill>
                  <a:srgbClr val="0066FF"/>
                </a:solidFill>
              </a:rPr>
              <a:t>?</a:t>
            </a:r>
          </a:p>
          <a:p>
            <a:pPr marL="457200" indent="-457200">
              <a:spcBef>
                <a:spcPts val="600"/>
              </a:spcBef>
              <a:buFont typeface="+mj-lt"/>
              <a:buAutoNum type="arabicPeriod"/>
            </a:pPr>
            <a:r>
              <a:rPr lang="en-US" sz="2000" dirty="0"/>
              <a:t>¿El </a:t>
            </a:r>
            <a:r>
              <a:rPr lang="en-US" sz="2000" dirty="0" err="1"/>
              <a:t>más</a:t>
            </a:r>
            <a:r>
              <a:rPr lang="en-US" sz="2000" dirty="0"/>
              <a:t> </a:t>
            </a:r>
            <a:r>
              <a:rPr lang="en-US" sz="2000" dirty="0" err="1"/>
              <a:t>fácil</a:t>
            </a:r>
            <a:r>
              <a:rPr lang="en-US" sz="2000" dirty="0"/>
              <a:t> de </a:t>
            </a:r>
            <a:r>
              <a:rPr lang="en-US" sz="2000" dirty="0" err="1"/>
              <a:t>aprender</a:t>
            </a:r>
            <a:r>
              <a:rPr lang="en-US" sz="2000" dirty="0"/>
              <a:t> y/o </a:t>
            </a:r>
            <a:r>
              <a:rPr lang="en-US" sz="2000" dirty="0" err="1"/>
              <a:t>usar</a:t>
            </a:r>
            <a:r>
              <a:rPr lang="en-US" sz="2000" dirty="0"/>
              <a:t>?</a:t>
            </a:r>
          </a:p>
          <a:p>
            <a:pPr marL="457200" indent="-457200">
              <a:spcBef>
                <a:spcPts val="600"/>
              </a:spcBef>
              <a:buFont typeface="+mj-lt"/>
              <a:buAutoNum type="arabicPeriod"/>
            </a:pPr>
            <a:r>
              <a:rPr lang="en-US" sz="2000" dirty="0">
                <a:solidFill>
                  <a:srgbClr val="0066FF"/>
                </a:solidFill>
              </a:rPr>
              <a:t>¿El </a:t>
            </a:r>
            <a:r>
              <a:rPr lang="en-US" sz="2000" dirty="0" err="1">
                <a:solidFill>
                  <a:srgbClr val="0066FF"/>
                </a:solidFill>
              </a:rPr>
              <a:t>preferido</a:t>
            </a:r>
            <a:r>
              <a:rPr lang="en-US" sz="2000" dirty="0">
                <a:solidFill>
                  <a:srgbClr val="0066FF"/>
                </a:solidFill>
              </a:rPr>
              <a:t> </a:t>
            </a:r>
            <a:r>
              <a:rPr lang="en-US" sz="2000" dirty="0" err="1">
                <a:solidFill>
                  <a:srgbClr val="0066FF"/>
                </a:solidFill>
              </a:rPr>
              <a:t>por</a:t>
            </a:r>
            <a:r>
              <a:rPr lang="en-US" sz="2000" dirty="0">
                <a:solidFill>
                  <a:srgbClr val="0066FF"/>
                </a:solidFill>
              </a:rPr>
              <a:t> mi startup </a:t>
            </a:r>
            <a:r>
              <a:rPr lang="en-US" sz="2000" dirty="0" err="1">
                <a:solidFill>
                  <a:srgbClr val="0066FF"/>
                </a:solidFill>
              </a:rPr>
              <a:t>favorita</a:t>
            </a:r>
            <a:r>
              <a:rPr lang="en-US" sz="2000" dirty="0">
                <a:solidFill>
                  <a:srgbClr val="0066FF"/>
                </a:solidFill>
              </a:rPr>
              <a:t>?</a:t>
            </a:r>
          </a:p>
          <a:p>
            <a:pPr marL="457200" indent="-457200">
              <a:spcBef>
                <a:spcPts val="600"/>
              </a:spcBef>
              <a:buFont typeface="+mj-lt"/>
              <a:buAutoNum type="arabicPeriod"/>
            </a:pPr>
            <a:r>
              <a:rPr lang="en-US" sz="2000" dirty="0"/>
              <a:t>¿El </a:t>
            </a:r>
            <a:r>
              <a:rPr lang="en-US" sz="2000" dirty="0" err="1"/>
              <a:t>que</a:t>
            </a:r>
            <a:r>
              <a:rPr lang="en-US" sz="2000" dirty="0"/>
              <a:t> </a:t>
            </a:r>
            <a:r>
              <a:rPr lang="en-US" sz="2000" dirty="0" err="1"/>
              <a:t>tenga</a:t>
            </a:r>
            <a:r>
              <a:rPr lang="en-US" sz="2000" dirty="0"/>
              <a:t> </a:t>
            </a:r>
            <a:r>
              <a:rPr lang="en-US" sz="2000" dirty="0" err="1"/>
              <a:t>mejor</a:t>
            </a:r>
            <a:r>
              <a:rPr lang="en-US" sz="2000" dirty="0"/>
              <a:t> </a:t>
            </a:r>
            <a:r>
              <a:rPr lang="en-US" sz="2000" dirty="0" err="1"/>
              <a:t>soporte</a:t>
            </a:r>
            <a:r>
              <a:rPr lang="en-US" sz="2000" dirty="0"/>
              <a:t>? (</a:t>
            </a:r>
            <a:r>
              <a:rPr lang="en-US" sz="2000" dirty="0" err="1"/>
              <a:t>por</a:t>
            </a:r>
            <a:r>
              <a:rPr lang="en-US" sz="2000" dirty="0"/>
              <a:t> </a:t>
            </a:r>
            <a:r>
              <a:rPr lang="en-US" sz="2000" dirty="0" err="1"/>
              <a:t>sus</a:t>
            </a:r>
            <a:r>
              <a:rPr lang="en-US" sz="2000" dirty="0"/>
              <a:t> </a:t>
            </a:r>
            <a:r>
              <a:rPr lang="en-US" sz="2000" dirty="0" err="1"/>
              <a:t>creadores</a:t>
            </a:r>
            <a:r>
              <a:rPr lang="en-US" sz="2000" dirty="0"/>
              <a:t>, </a:t>
            </a:r>
            <a:r>
              <a:rPr lang="en-US" sz="2000" dirty="0" err="1"/>
              <a:t>sus</a:t>
            </a:r>
            <a:r>
              <a:rPr lang="en-US" sz="2000" dirty="0"/>
              <a:t> </a:t>
            </a:r>
            <a:r>
              <a:rPr lang="en-US" sz="2000" dirty="0" err="1"/>
              <a:t>vendedores</a:t>
            </a:r>
            <a:r>
              <a:rPr lang="en-US" sz="2000" dirty="0"/>
              <a:t>, </a:t>
            </a:r>
            <a:r>
              <a:rPr lang="en-US" sz="2000" dirty="0" err="1"/>
              <a:t>su</a:t>
            </a:r>
            <a:r>
              <a:rPr lang="en-US" sz="2000" dirty="0"/>
              <a:t> </a:t>
            </a:r>
            <a:r>
              <a:rPr lang="en-US" sz="2000" dirty="0" err="1"/>
              <a:t>comunidad</a:t>
            </a:r>
            <a:r>
              <a:rPr lang="en-US" sz="2000" dirty="0"/>
              <a:t>)?</a:t>
            </a:r>
          </a:p>
          <a:p>
            <a:pPr marL="457200" indent="-457200">
              <a:spcBef>
                <a:spcPts val="600"/>
              </a:spcBef>
              <a:buFont typeface="+mj-lt"/>
              <a:buAutoNum type="arabicPeriod"/>
            </a:pPr>
            <a:r>
              <a:rPr lang="en-US" sz="2000" dirty="0">
                <a:solidFill>
                  <a:srgbClr val="0066FF"/>
                </a:solidFill>
              </a:rPr>
              <a:t>¿El </a:t>
            </a:r>
            <a:r>
              <a:rPr lang="en-US" sz="2000" dirty="0" smtClean="0">
                <a:solidFill>
                  <a:srgbClr val="0066FF"/>
                </a:solidFill>
              </a:rPr>
              <a:t>que me </a:t>
            </a:r>
            <a:r>
              <a:rPr lang="en-US" sz="2000" dirty="0" err="1" smtClean="0">
                <a:solidFill>
                  <a:srgbClr val="0066FF"/>
                </a:solidFill>
              </a:rPr>
              <a:t>pide</a:t>
            </a:r>
            <a:r>
              <a:rPr lang="en-US" sz="2000" dirty="0" smtClean="0">
                <a:solidFill>
                  <a:srgbClr val="0066FF"/>
                </a:solidFill>
              </a:rPr>
              <a:t> el </a:t>
            </a:r>
            <a:r>
              <a:rPr lang="en-US" sz="2000" dirty="0" err="1" smtClean="0">
                <a:solidFill>
                  <a:srgbClr val="0066FF"/>
                </a:solidFill>
              </a:rPr>
              <a:t>cliente</a:t>
            </a:r>
            <a:r>
              <a:rPr lang="en-US" sz="2000" dirty="0" smtClean="0">
                <a:solidFill>
                  <a:srgbClr val="0066FF"/>
                </a:solidFill>
              </a:rPr>
              <a:t> o mi </a:t>
            </a:r>
            <a:r>
              <a:rPr lang="en-US" sz="2000" dirty="0" err="1" smtClean="0">
                <a:solidFill>
                  <a:srgbClr val="0066FF"/>
                </a:solidFill>
              </a:rPr>
              <a:t>empleador</a:t>
            </a:r>
            <a:r>
              <a:rPr lang="en-US" sz="2000" dirty="0" smtClean="0">
                <a:solidFill>
                  <a:srgbClr val="0066FF"/>
                </a:solidFill>
              </a:rPr>
              <a:t>?</a:t>
            </a:r>
          </a:p>
          <a:p>
            <a:pPr marL="457200" indent="-457200">
              <a:spcBef>
                <a:spcPts val="600"/>
              </a:spcBef>
              <a:buFont typeface="+mj-lt"/>
              <a:buAutoNum type="arabicPeriod"/>
            </a:pPr>
            <a:r>
              <a:rPr lang="en-US" sz="2000" dirty="0" smtClean="0"/>
              <a:t>¿El </a:t>
            </a:r>
            <a:r>
              <a:rPr lang="en-US" sz="2000" dirty="0" err="1" smtClean="0"/>
              <a:t>más</a:t>
            </a:r>
            <a:r>
              <a:rPr lang="en-US" sz="2000" dirty="0" smtClean="0"/>
              <a:t> </a:t>
            </a:r>
            <a:r>
              <a:rPr lang="en-US" sz="2000" dirty="0" err="1" smtClean="0"/>
              <a:t>fácil</a:t>
            </a:r>
            <a:r>
              <a:rPr lang="en-US" sz="2000" dirty="0" smtClean="0"/>
              <a:t> de </a:t>
            </a:r>
            <a:r>
              <a:rPr lang="en-US" sz="2000" dirty="0" err="1" smtClean="0"/>
              <a:t>aprender</a:t>
            </a:r>
            <a:r>
              <a:rPr lang="en-US" sz="2000" dirty="0" smtClean="0"/>
              <a:t>, el </a:t>
            </a:r>
            <a:r>
              <a:rPr lang="en-US" sz="2000" dirty="0" err="1" smtClean="0"/>
              <a:t>más</a:t>
            </a:r>
            <a:r>
              <a:rPr lang="en-US" sz="2000" dirty="0" smtClean="0"/>
              <a:t> </a:t>
            </a:r>
            <a:r>
              <a:rPr lang="en-US" sz="2000" dirty="0" err="1" smtClean="0"/>
              <a:t>sencillo</a:t>
            </a:r>
            <a:r>
              <a:rPr lang="en-US" sz="2000" dirty="0" smtClean="0"/>
              <a:t>?</a:t>
            </a:r>
            <a:endParaRPr lang="es-ES" sz="2000" dirty="0"/>
          </a:p>
        </p:txBody>
      </p:sp>
      <p:sp>
        <p:nvSpPr>
          <p:cNvPr id="2" name="Slide Number Placeholder 1"/>
          <p:cNvSpPr>
            <a:spLocks noGrp="1"/>
          </p:cNvSpPr>
          <p:nvPr>
            <p:ph type="sldNum" sz="quarter" idx="12"/>
          </p:nvPr>
        </p:nvSpPr>
        <p:spPr/>
        <p:txBody>
          <a:bodyPr/>
          <a:lstStyle/>
          <a:p>
            <a:fld id="{4C1BB359-29A4-412C-8FDE-62D1BA19A217}" type="slidenum">
              <a:rPr lang="es-ES" smtClean="0"/>
              <a:pPr/>
              <a:t>27</a:t>
            </a:fld>
            <a:endParaRPr lang="es-ES" dirty="0"/>
          </a:p>
        </p:txBody>
      </p:sp>
      <p:sp>
        <p:nvSpPr>
          <p:cNvPr id="8" name="TextBox 7"/>
          <p:cNvSpPr txBox="1"/>
          <p:nvPr/>
        </p:nvSpPr>
        <p:spPr>
          <a:xfrm>
            <a:off x="936767" y="1261389"/>
            <a:ext cx="10524547" cy="4401205"/>
          </a:xfrm>
          <a:prstGeom prst="rect">
            <a:avLst/>
          </a:prstGeom>
          <a:solidFill>
            <a:srgbClr val="00B050"/>
          </a:solidFill>
        </p:spPr>
        <p:txBody>
          <a:bodyPr wrap="square" rtlCol="0">
            <a:spAutoFit/>
          </a:bodyPr>
          <a:lstStyle/>
          <a:p>
            <a:r>
              <a:rPr lang="en-US" sz="4000" dirty="0" smtClean="0">
                <a:solidFill>
                  <a:schemeClr val="bg1"/>
                </a:solidFill>
                <a:effectLst>
                  <a:outerShdw blurRad="38100" dist="38100" dir="2700000" algn="tl">
                    <a:srgbClr val="000000">
                      <a:alpha val="43137"/>
                    </a:srgbClr>
                  </a:outerShdw>
                </a:effectLst>
              </a:rPr>
              <a:t>No hay un LP que sea el 1ro para </a:t>
            </a:r>
            <a:r>
              <a:rPr lang="en-US" sz="4000" dirty="0" err="1" smtClean="0">
                <a:solidFill>
                  <a:schemeClr val="bg1"/>
                </a:solidFill>
                <a:effectLst>
                  <a:outerShdw blurRad="38100" dist="38100" dir="2700000" algn="tl">
                    <a:srgbClr val="000000">
                      <a:alpha val="43137"/>
                    </a:srgbClr>
                  </a:outerShdw>
                </a:effectLst>
              </a:rPr>
              <a:t>todas</a:t>
            </a:r>
            <a:r>
              <a:rPr lang="en-US" sz="4000" dirty="0" smtClean="0">
                <a:solidFill>
                  <a:schemeClr val="bg1"/>
                </a:solidFill>
                <a:effectLst>
                  <a:outerShdw blurRad="38100" dist="38100" dir="2700000" algn="tl">
                    <a:srgbClr val="000000">
                      <a:alpha val="43137"/>
                    </a:srgbClr>
                  </a:outerShdw>
                </a:effectLst>
              </a:rPr>
              <a:t> las </a:t>
            </a:r>
            <a:r>
              <a:rPr lang="en-US" sz="4000" dirty="0" err="1" smtClean="0">
                <a:solidFill>
                  <a:schemeClr val="bg1"/>
                </a:solidFill>
                <a:effectLst>
                  <a:outerShdw blurRad="38100" dist="38100" dir="2700000" algn="tl">
                    <a:srgbClr val="000000">
                      <a:alpha val="43137"/>
                    </a:srgbClr>
                  </a:outerShdw>
                </a:effectLst>
              </a:rPr>
              <a:t>preguntas</a:t>
            </a:r>
            <a:endParaRPr lang="es-ES" sz="4000" dirty="0" smtClean="0">
              <a:solidFill>
                <a:schemeClr val="bg1"/>
              </a:solidFill>
              <a:effectLst>
                <a:outerShdw blurRad="38100" dist="38100" dir="2700000" algn="tl">
                  <a:srgbClr val="000000">
                    <a:alpha val="43137"/>
                  </a:srgbClr>
                </a:outerShdw>
              </a:effectLst>
            </a:endParaRPr>
          </a:p>
          <a:p>
            <a:r>
              <a:rPr lang="en-US" sz="4000" dirty="0" smtClean="0">
                <a:solidFill>
                  <a:schemeClr val="bg1"/>
                </a:solidFill>
                <a:effectLst>
                  <a:outerShdw blurRad="38100" dist="38100" dir="2700000" algn="tl">
                    <a:srgbClr val="000000">
                      <a:alpha val="43137"/>
                    </a:srgbClr>
                  </a:outerShdw>
                </a:effectLst>
              </a:rPr>
              <a:t>No al </a:t>
            </a:r>
            <a:r>
              <a:rPr lang="en-US" sz="4000" dirty="0" err="1" smtClean="0">
                <a:solidFill>
                  <a:schemeClr val="bg1"/>
                </a:solidFill>
                <a:effectLst>
                  <a:outerShdw blurRad="38100" dist="38100" dir="2700000" algn="tl">
                    <a:srgbClr val="000000">
                      <a:alpha val="43137"/>
                    </a:srgbClr>
                  </a:outerShdw>
                </a:effectLst>
              </a:rPr>
              <a:t>fundamentalismo</a:t>
            </a:r>
            <a:r>
              <a:rPr lang="en-US" sz="4000" dirty="0" smtClean="0">
                <a:solidFill>
                  <a:schemeClr val="bg1"/>
                </a:solidFill>
                <a:effectLst>
                  <a:outerShdw blurRad="38100" dist="38100" dir="2700000" algn="tl">
                    <a:srgbClr val="000000">
                      <a:alpha val="43137"/>
                    </a:srgbClr>
                  </a:outerShdw>
                </a:effectLst>
              </a:rPr>
              <a:t> y al </a:t>
            </a:r>
            <a:r>
              <a:rPr lang="en-US" sz="4000" dirty="0" err="1" smtClean="0">
                <a:solidFill>
                  <a:schemeClr val="bg1"/>
                </a:solidFill>
                <a:effectLst>
                  <a:outerShdw blurRad="38100" dist="38100" dir="2700000" algn="tl">
                    <a:srgbClr val="000000">
                      <a:alpha val="43137"/>
                    </a:srgbClr>
                  </a:outerShdw>
                </a:effectLst>
              </a:rPr>
              <a:t>fanatismo</a:t>
            </a:r>
            <a:r>
              <a:rPr lang="en-US" sz="4000" dirty="0" smtClean="0">
                <a:solidFill>
                  <a:schemeClr val="bg1"/>
                </a:solidFill>
                <a:effectLst>
                  <a:outerShdw blurRad="38100" dist="38100" dir="2700000" algn="tl">
                    <a:srgbClr val="000000">
                      <a:alpha val="43137"/>
                    </a:srgbClr>
                  </a:outerShdw>
                </a:effectLst>
              </a:rPr>
              <a:t>. </a:t>
            </a:r>
            <a:r>
              <a:rPr lang="en-US" sz="4000" dirty="0" err="1" smtClean="0">
                <a:solidFill>
                  <a:schemeClr val="bg1"/>
                </a:solidFill>
                <a:effectLst>
                  <a:outerShdw blurRad="38100" dist="38100" dir="2700000" algn="tl">
                    <a:srgbClr val="000000">
                      <a:alpha val="43137"/>
                    </a:srgbClr>
                  </a:outerShdw>
                </a:effectLst>
              </a:rPr>
              <a:t>Aceptar</a:t>
            </a:r>
            <a:r>
              <a:rPr lang="en-US" sz="4000" dirty="0" smtClean="0">
                <a:solidFill>
                  <a:schemeClr val="bg1"/>
                </a:solidFill>
                <a:effectLst>
                  <a:outerShdw blurRad="38100" dist="38100" dir="2700000" algn="tl">
                    <a:srgbClr val="000000">
                      <a:alpha val="43137"/>
                    </a:srgbClr>
                  </a:outerShdw>
                </a:effectLst>
              </a:rPr>
              <a:t> y </a:t>
            </a:r>
            <a:r>
              <a:rPr lang="en-US" sz="4000" dirty="0" err="1" smtClean="0">
                <a:solidFill>
                  <a:schemeClr val="bg1"/>
                </a:solidFill>
                <a:effectLst>
                  <a:outerShdw blurRad="38100" dist="38100" dir="2700000" algn="tl">
                    <a:srgbClr val="000000">
                      <a:alpha val="43137"/>
                    </a:srgbClr>
                  </a:outerShdw>
                </a:effectLst>
              </a:rPr>
              <a:t>aprovechar</a:t>
            </a:r>
            <a:r>
              <a:rPr lang="en-US" sz="4000" dirty="0" smtClean="0">
                <a:solidFill>
                  <a:schemeClr val="bg1"/>
                </a:solidFill>
                <a:effectLst>
                  <a:outerShdw blurRad="38100" dist="38100" dir="2700000" algn="tl">
                    <a:srgbClr val="000000">
                      <a:alpha val="43137"/>
                    </a:srgbClr>
                  </a:outerShdw>
                </a:effectLst>
              </a:rPr>
              <a:t> la </a:t>
            </a:r>
            <a:r>
              <a:rPr lang="en-US" sz="4000" dirty="0" err="1" smtClean="0">
                <a:solidFill>
                  <a:schemeClr val="bg1"/>
                </a:solidFill>
                <a:effectLst>
                  <a:outerShdw blurRad="38100" dist="38100" dir="2700000" algn="tl">
                    <a:srgbClr val="000000">
                      <a:alpha val="43137"/>
                    </a:srgbClr>
                  </a:outerShdw>
                </a:effectLst>
              </a:rPr>
              <a:t>diversidad</a:t>
            </a:r>
            <a:endParaRPr lang="en-US" sz="4000" dirty="0" smtClean="0">
              <a:solidFill>
                <a:schemeClr val="bg1"/>
              </a:solidFill>
              <a:effectLst>
                <a:outerShdw blurRad="38100" dist="38100" dir="2700000" algn="tl">
                  <a:srgbClr val="000000">
                    <a:alpha val="43137"/>
                  </a:srgbClr>
                </a:outerShdw>
              </a:effectLst>
            </a:endParaRPr>
          </a:p>
          <a:p>
            <a:r>
              <a:rPr lang="en-US" sz="4000" dirty="0" err="1" smtClean="0">
                <a:solidFill>
                  <a:schemeClr val="bg1"/>
                </a:solidFill>
                <a:effectLst>
                  <a:outerShdw blurRad="38100" dist="38100" dir="2700000" algn="tl">
                    <a:srgbClr val="000000">
                      <a:alpha val="43137"/>
                    </a:srgbClr>
                  </a:outerShdw>
                </a:effectLst>
              </a:rPr>
              <a:t>Ser</a:t>
            </a:r>
            <a:r>
              <a:rPr lang="en-US" sz="4000" dirty="0" smtClean="0">
                <a:solidFill>
                  <a:schemeClr val="bg1"/>
                </a:solidFill>
                <a:effectLst>
                  <a:outerShdw blurRad="38100" dist="38100" dir="2700000" algn="tl">
                    <a:srgbClr val="000000">
                      <a:alpha val="43137"/>
                    </a:srgbClr>
                  </a:outerShdw>
                </a:effectLst>
              </a:rPr>
              <a:t> </a:t>
            </a:r>
            <a:r>
              <a:rPr lang="en-US" sz="4000" dirty="0" err="1" smtClean="0">
                <a:solidFill>
                  <a:schemeClr val="bg1"/>
                </a:solidFill>
                <a:effectLst>
                  <a:outerShdw blurRad="38100" dist="38100" dir="2700000" algn="tl">
                    <a:srgbClr val="000000">
                      <a:alpha val="43137"/>
                    </a:srgbClr>
                  </a:outerShdw>
                </a:effectLst>
              </a:rPr>
              <a:t>abiertos</a:t>
            </a:r>
            <a:r>
              <a:rPr lang="en-US" sz="4000" dirty="0" smtClean="0">
                <a:solidFill>
                  <a:schemeClr val="bg1"/>
                </a:solidFill>
                <a:effectLst>
                  <a:outerShdw blurRad="38100" dist="38100" dir="2700000" algn="tl">
                    <a:srgbClr val="000000">
                      <a:alpha val="43137"/>
                    </a:srgbClr>
                  </a:outerShdw>
                </a:effectLst>
              </a:rPr>
              <a:t> a </a:t>
            </a:r>
            <a:r>
              <a:rPr lang="en-US" sz="4000" dirty="0" err="1" smtClean="0">
                <a:solidFill>
                  <a:schemeClr val="bg1"/>
                </a:solidFill>
                <a:effectLst>
                  <a:outerShdw blurRad="38100" dist="38100" dir="2700000" algn="tl">
                    <a:srgbClr val="000000">
                      <a:alpha val="43137"/>
                    </a:srgbClr>
                  </a:outerShdw>
                </a:effectLst>
              </a:rPr>
              <a:t>aprender</a:t>
            </a:r>
            <a:r>
              <a:rPr lang="en-US" sz="4000" dirty="0" smtClean="0">
                <a:solidFill>
                  <a:schemeClr val="bg1"/>
                </a:solidFill>
                <a:effectLst>
                  <a:outerShdw blurRad="38100" dist="38100" dir="2700000" algn="tl">
                    <a:srgbClr val="000000">
                      <a:alpha val="43137"/>
                    </a:srgbClr>
                  </a:outerShdw>
                </a:effectLst>
              </a:rPr>
              <a:t> y </a:t>
            </a:r>
            <a:r>
              <a:rPr lang="en-US" sz="4000" dirty="0" err="1" smtClean="0">
                <a:solidFill>
                  <a:schemeClr val="bg1"/>
                </a:solidFill>
                <a:effectLst>
                  <a:outerShdw blurRad="38100" dist="38100" dir="2700000" algn="tl">
                    <a:srgbClr val="000000">
                      <a:alpha val="43137"/>
                    </a:srgbClr>
                  </a:outerShdw>
                </a:effectLst>
              </a:rPr>
              <a:t>adaptarse</a:t>
            </a:r>
            <a:endParaRPr lang="en-US" sz="4000" dirty="0" smtClean="0">
              <a:solidFill>
                <a:schemeClr val="bg1"/>
              </a:solidFill>
              <a:effectLst>
                <a:outerShdw blurRad="38100" dist="38100" dir="2700000" algn="tl">
                  <a:srgbClr val="000000">
                    <a:alpha val="43137"/>
                  </a:srgbClr>
                </a:outerShdw>
              </a:effectLst>
            </a:endParaRPr>
          </a:p>
          <a:p>
            <a:r>
              <a:rPr lang="en-US" sz="4000" dirty="0" smtClean="0">
                <a:solidFill>
                  <a:schemeClr val="bg1"/>
                </a:solidFill>
                <a:effectLst>
                  <a:outerShdw blurRad="38100" dist="38100" dir="2700000" algn="tl">
                    <a:srgbClr val="000000">
                      <a:alpha val="43137"/>
                    </a:srgbClr>
                  </a:outerShdw>
                </a:effectLst>
              </a:rPr>
              <a:t>El </a:t>
            </a:r>
            <a:r>
              <a:rPr lang="en-US" sz="4000" dirty="0" err="1" smtClean="0">
                <a:solidFill>
                  <a:schemeClr val="bg1"/>
                </a:solidFill>
                <a:effectLst>
                  <a:outerShdw blurRad="38100" dist="38100" dir="2700000" algn="tl">
                    <a:srgbClr val="000000">
                      <a:alpha val="43137"/>
                    </a:srgbClr>
                  </a:outerShdw>
                </a:effectLst>
              </a:rPr>
              <a:t>aprovechamiento</a:t>
            </a:r>
            <a:r>
              <a:rPr lang="en-US" sz="4000" dirty="0" smtClean="0">
                <a:solidFill>
                  <a:schemeClr val="bg1"/>
                </a:solidFill>
                <a:effectLst>
                  <a:outerShdw blurRad="38100" dist="38100" dir="2700000" algn="tl">
                    <a:srgbClr val="000000">
                      <a:alpha val="43137"/>
                    </a:srgbClr>
                  </a:outerShdw>
                </a:effectLst>
              </a:rPr>
              <a:t> de la </a:t>
            </a:r>
            <a:r>
              <a:rPr lang="en-US" sz="4000" dirty="0" err="1" smtClean="0">
                <a:solidFill>
                  <a:schemeClr val="bg1"/>
                </a:solidFill>
                <a:effectLst>
                  <a:outerShdw blurRad="38100" dist="38100" dir="2700000" algn="tl">
                    <a:srgbClr val="000000">
                      <a:alpha val="43137"/>
                    </a:srgbClr>
                  </a:outerShdw>
                </a:effectLst>
              </a:rPr>
              <a:t>asignatura</a:t>
            </a:r>
            <a:r>
              <a:rPr lang="en-US" sz="4000" dirty="0" smtClean="0">
                <a:solidFill>
                  <a:schemeClr val="bg1"/>
                </a:solidFill>
                <a:effectLst>
                  <a:outerShdw blurRad="38100" dist="38100" dir="2700000" algn="tl">
                    <a:srgbClr val="000000">
                      <a:alpha val="43137"/>
                    </a:srgbClr>
                  </a:outerShdw>
                </a:effectLst>
              </a:rPr>
              <a:t> </a:t>
            </a:r>
            <a:r>
              <a:rPr lang="en-US" sz="4000" dirty="0" err="1" smtClean="0">
                <a:solidFill>
                  <a:schemeClr val="bg1"/>
                </a:solidFill>
                <a:effectLst>
                  <a:outerShdw blurRad="38100" dist="38100" dir="2700000" algn="tl">
                    <a:srgbClr val="000000">
                      <a:alpha val="43137"/>
                    </a:srgbClr>
                  </a:outerShdw>
                </a:effectLst>
              </a:rPr>
              <a:t>depende</a:t>
            </a:r>
            <a:r>
              <a:rPr lang="en-US" sz="4000" dirty="0" smtClean="0">
                <a:solidFill>
                  <a:schemeClr val="bg1"/>
                </a:solidFill>
                <a:effectLst>
                  <a:outerShdw blurRad="38100" dist="38100" dir="2700000" algn="tl">
                    <a:srgbClr val="000000">
                      <a:alpha val="43137"/>
                    </a:srgbClr>
                  </a:outerShdw>
                </a:effectLst>
              </a:rPr>
              <a:t> de lo que </a:t>
            </a:r>
            <a:r>
              <a:rPr lang="en-US" sz="4000" dirty="0" err="1" smtClean="0">
                <a:solidFill>
                  <a:schemeClr val="bg1"/>
                </a:solidFill>
                <a:effectLst>
                  <a:outerShdw blurRad="38100" dist="38100" dir="2700000" algn="tl">
                    <a:srgbClr val="000000">
                      <a:alpha val="43137"/>
                    </a:srgbClr>
                  </a:outerShdw>
                </a:effectLst>
              </a:rPr>
              <a:t>cada</a:t>
            </a:r>
            <a:r>
              <a:rPr lang="en-US" sz="4000" dirty="0" smtClean="0">
                <a:solidFill>
                  <a:schemeClr val="bg1"/>
                </a:solidFill>
                <a:effectLst>
                  <a:outerShdw blurRad="38100" dist="38100" dir="2700000" algn="tl">
                    <a:srgbClr val="000000">
                      <a:alpha val="43137"/>
                    </a:srgbClr>
                  </a:outerShdw>
                </a:effectLst>
              </a:rPr>
              <a:t> </a:t>
            </a:r>
            <a:r>
              <a:rPr lang="en-US" sz="4000" dirty="0" err="1" smtClean="0">
                <a:solidFill>
                  <a:schemeClr val="bg1"/>
                </a:solidFill>
                <a:effectLst>
                  <a:outerShdw blurRad="38100" dist="38100" dir="2700000" algn="tl">
                    <a:srgbClr val="000000">
                      <a:alpha val="43137"/>
                    </a:srgbClr>
                  </a:outerShdw>
                </a:effectLst>
              </a:rPr>
              <a:t>cual</a:t>
            </a:r>
            <a:r>
              <a:rPr lang="en-US" sz="4000" dirty="0" smtClean="0">
                <a:solidFill>
                  <a:schemeClr val="bg1"/>
                </a:solidFill>
                <a:effectLst>
                  <a:outerShdw blurRad="38100" dist="38100" dir="2700000" algn="tl">
                    <a:srgbClr val="000000">
                      <a:alpha val="43137"/>
                    </a:srgbClr>
                  </a:outerShdw>
                </a:effectLst>
              </a:rPr>
              <a:t> </a:t>
            </a:r>
            <a:r>
              <a:rPr lang="en-US" sz="4000" dirty="0" err="1" smtClean="0">
                <a:solidFill>
                  <a:schemeClr val="bg1"/>
                </a:solidFill>
                <a:effectLst>
                  <a:outerShdw blurRad="38100" dist="38100" dir="2700000" algn="tl">
                    <a:srgbClr val="000000">
                      <a:alpha val="43137"/>
                    </a:srgbClr>
                  </a:outerShdw>
                </a:effectLst>
              </a:rPr>
              <a:t>profundice</a:t>
            </a:r>
            <a:r>
              <a:rPr lang="en-US" sz="4000" dirty="0" smtClean="0">
                <a:solidFill>
                  <a:schemeClr val="bg1"/>
                </a:solidFill>
                <a:effectLst>
                  <a:outerShdw blurRad="38100" dist="38100" dir="2700000" algn="tl">
                    <a:srgbClr val="000000">
                      <a:alpha val="43137"/>
                    </a:srgbClr>
                  </a:outerShdw>
                </a:effectLst>
              </a:rPr>
              <a:t> u </a:t>
            </a:r>
            <a:r>
              <a:rPr lang="en-US" sz="4000" dirty="0" err="1" smtClean="0">
                <a:solidFill>
                  <a:schemeClr val="bg1"/>
                </a:solidFill>
                <a:effectLst>
                  <a:outerShdw blurRad="38100" dist="38100" dir="2700000" algn="tl">
                    <a:srgbClr val="000000">
                      <a:alpha val="43137"/>
                    </a:srgbClr>
                  </a:outerShdw>
                </a:effectLst>
              </a:rPr>
              <a:t>amplíe</a:t>
            </a:r>
            <a:endParaRPr lang="es-ES" sz="4000" dirty="0">
              <a:solidFill>
                <a:schemeClr val="bg1"/>
              </a:solidFill>
              <a:effectLst>
                <a:outerShdw blurRad="38100" dist="38100" dir="2700000" algn="tl">
                  <a:srgbClr val="000000">
                    <a:alpha val="43137"/>
                  </a:srgbClr>
                </a:outerShdw>
              </a:effectLst>
            </a:endParaRPr>
          </a:p>
        </p:txBody>
      </p:sp>
      <p:sp>
        <p:nvSpPr>
          <p:cNvPr id="3" name="Footer Placeholder 2"/>
          <p:cNvSpPr>
            <a:spLocks noGrp="1"/>
          </p:cNvSpPr>
          <p:nvPr>
            <p:ph type="ftr" sz="quarter" idx="11"/>
          </p:nvPr>
        </p:nvSpPr>
        <p:spPr/>
        <p:txBody>
          <a:bodyPr/>
          <a:lstStyle/>
          <a:p>
            <a:pPr algn="l"/>
            <a:r>
              <a:rPr lang="en-US" smtClean="0"/>
              <a:t>(C) LP Curso 2022</a:t>
            </a:r>
            <a:endParaRPr lang="en-US" dirty="0"/>
          </a:p>
        </p:txBody>
      </p:sp>
      <p:sp>
        <p:nvSpPr>
          <p:cNvPr id="6" name="Title 1"/>
          <p:cNvSpPr>
            <a:spLocks noGrp="1"/>
          </p:cNvSpPr>
          <p:nvPr>
            <p:ph type="title"/>
          </p:nvPr>
        </p:nvSpPr>
        <p:spPr>
          <a:xfrm>
            <a:off x="144857" y="128322"/>
            <a:ext cx="4164096" cy="559741"/>
          </a:xfrm>
          <a:solidFill>
            <a:srgbClr val="2E75B6">
              <a:alpha val="60000"/>
            </a:srgbClr>
          </a:solidFill>
        </p:spPr>
        <p:txBody>
          <a:bodyPr>
            <a:normAutofit/>
          </a:bodyPr>
          <a:lstStyle/>
          <a:p>
            <a:r>
              <a:rPr lang="en-US" sz="2800" b="1" dirty="0" err="1" smtClean="0">
                <a:solidFill>
                  <a:schemeClr val="bg1"/>
                </a:solidFill>
              </a:rPr>
              <a:t>Entonces</a:t>
            </a:r>
            <a:r>
              <a:rPr lang="en-US" sz="2800" b="1" dirty="0" smtClean="0">
                <a:solidFill>
                  <a:schemeClr val="bg1"/>
                </a:solidFill>
              </a:rPr>
              <a:t> ¿</a:t>
            </a:r>
            <a:r>
              <a:rPr lang="en-US" sz="2800" b="1" dirty="0" err="1" smtClean="0">
                <a:solidFill>
                  <a:schemeClr val="bg1"/>
                </a:solidFill>
              </a:rPr>
              <a:t>Cuál</a:t>
            </a:r>
            <a:r>
              <a:rPr lang="en-US" sz="2800" b="1" dirty="0" smtClean="0">
                <a:solidFill>
                  <a:schemeClr val="bg1"/>
                </a:solidFill>
              </a:rPr>
              <a:t> LP </a:t>
            </a:r>
            <a:r>
              <a:rPr lang="en-US" sz="2800" b="1" dirty="0" err="1" smtClean="0">
                <a:solidFill>
                  <a:schemeClr val="bg1"/>
                </a:solidFill>
              </a:rPr>
              <a:t>escoger</a:t>
            </a:r>
            <a:r>
              <a:rPr lang="en-US" sz="2800" b="1" dirty="0" smtClean="0">
                <a:solidFill>
                  <a:schemeClr val="bg1"/>
                </a:solidFill>
              </a:rPr>
              <a:t>?</a:t>
            </a:r>
            <a:endParaRPr lang="en-US" sz="2800" b="1" dirty="0">
              <a:solidFill>
                <a:schemeClr val="bg1"/>
              </a:solidFill>
            </a:endParaRPr>
          </a:p>
        </p:txBody>
      </p:sp>
    </p:spTree>
    <p:extLst>
      <p:ext uri="{BB962C8B-B14F-4D97-AF65-F5344CB8AC3E}">
        <p14:creationId xmlns:p14="http://schemas.microsoft.com/office/powerpoint/2010/main" val="203939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1BB359-29A4-412C-8FDE-62D1BA19A217}" type="slidenum">
              <a:rPr lang="es-ES" smtClean="0"/>
              <a:pPr/>
              <a:t>28</a:t>
            </a:fld>
            <a:endParaRPr lang="es-ES" dirty="0"/>
          </a:p>
        </p:txBody>
      </p:sp>
      <p:graphicFrame>
        <p:nvGraphicFramePr>
          <p:cNvPr id="10" name="Content Placeholder 3"/>
          <p:cNvGraphicFramePr>
            <a:graphicFrameLocks noGrp="1"/>
          </p:cNvGraphicFramePr>
          <p:nvPr>
            <p:ph idx="1"/>
            <p:extLst/>
          </p:nvPr>
        </p:nvGraphicFramePr>
        <p:xfrm>
          <a:off x="1828800" y="607866"/>
          <a:ext cx="8534400" cy="60805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Box 10"/>
          <p:cNvSpPr txBox="1"/>
          <p:nvPr/>
        </p:nvSpPr>
        <p:spPr>
          <a:xfrm>
            <a:off x="1505011" y="1317636"/>
            <a:ext cx="3449782" cy="1938992"/>
          </a:xfrm>
          <a:prstGeom prst="rect">
            <a:avLst/>
          </a:prstGeom>
          <a:solidFill>
            <a:schemeClr val="bg1"/>
          </a:solidFill>
          <a:ln>
            <a:noFill/>
          </a:ln>
        </p:spPr>
        <p:txBody>
          <a:bodyPr wrap="square" rtlCol="0">
            <a:spAutoFit/>
          </a:bodyPr>
          <a:lstStyle/>
          <a:p>
            <a:r>
              <a:rPr lang="en-US" sz="2000" dirty="0"/>
              <a:t>Los LPs </a:t>
            </a:r>
            <a:r>
              <a:rPr lang="en-US" sz="2000" dirty="0" err="1"/>
              <a:t>existentes</a:t>
            </a:r>
            <a:r>
              <a:rPr lang="en-US" sz="2000" dirty="0"/>
              <a:t> se </a:t>
            </a:r>
            <a:r>
              <a:rPr lang="en-US" sz="2000" dirty="0" err="1"/>
              <a:t>renuevan</a:t>
            </a:r>
            <a:r>
              <a:rPr lang="en-US" sz="2000" dirty="0"/>
              <a:t> y </a:t>
            </a:r>
            <a:r>
              <a:rPr lang="en-US" sz="2000" dirty="0" err="1"/>
              <a:t>mejoran</a:t>
            </a:r>
            <a:r>
              <a:rPr lang="en-US" sz="2000" dirty="0"/>
              <a:t> “</a:t>
            </a:r>
            <a:r>
              <a:rPr lang="en-US" sz="2000" dirty="0" err="1"/>
              <a:t>prestándose</a:t>
            </a:r>
            <a:r>
              <a:rPr lang="en-US" sz="2000" dirty="0"/>
              <a:t>” y “</a:t>
            </a:r>
            <a:r>
              <a:rPr lang="en-US" sz="2000" dirty="0" err="1"/>
              <a:t>copiándose</a:t>
            </a:r>
            <a:r>
              <a:rPr lang="en-US" sz="2000" dirty="0"/>
              <a:t>” </a:t>
            </a:r>
            <a:r>
              <a:rPr lang="en-US" sz="2000" dirty="0" err="1"/>
              <a:t>características</a:t>
            </a:r>
            <a:r>
              <a:rPr lang="en-US" sz="2000" dirty="0"/>
              <a:t> y </a:t>
            </a:r>
            <a:r>
              <a:rPr lang="en-US" sz="2000" dirty="0" err="1"/>
              <a:t>funcionalidades</a:t>
            </a:r>
            <a:r>
              <a:rPr lang="en-US" sz="2000" dirty="0"/>
              <a:t> entre </a:t>
            </a:r>
            <a:r>
              <a:rPr lang="en-US" sz="2000" dirty="0" err="1"/>
              <a:t>ellos</a:t>
            </a:r>
            <a:endParaRPr lang="en-US" sz="2000" dirty="0"/>
          </a:p>
          <a:p>
            <a:r>
              <a:rPr lang="en-US" sz="2000" b="1" dirty="0">
                <a:solidFill>
                  <a:srgbClr val="C00000"/>
                </a:solidFill>
              </a:rPr>
              <a:t>Java </a:t>
            </a:r>
            <a:r>
              <a:rPr lang="en-US" sz="2000" b="1" dirty="0" smtClean="0">
                <a:solidFill>
                  <a:srgbClr val="C00000"/>
                </a:solidFill>
              </a:rPr>
              <a:t>18</a:t>
            </a:r>
            <a:r>
              <a:rPr lang="en-US" sz="2000" b="1" dirty="0" smtClean="0"/>
              <a:t>,  </a:t>
            </a:r>
            <a:r>
              <a:rPr lang="en-US" sz="2000" b="1" dirty="0">
                <a:solidFill>
                  <a:srgbClr val="C00000"/>
                </a:solidFill>
              </a:rPr>
              <a:t>C# </a:t>
            </a:r>
            <a:r>
              <a:rPr lang="en-US" sz="2000" b="1" dirty="0" smtClean="0">
                <a:solidFill>
                  <a:srgbClr val="C00000"/>
                </a:solidFill>
              </a:rPr>
              <a:t>10</a:t>
            </a:r>
            <a:r>
              <a:rPr lang="en-US" sz="2000" b="1" dirty="0" smtClean="0"/>
              <a:t>,  </a:t>
            </a:r>
            <a:r>
              <a:rPr lang="en-US" sz="2000" b="1" dirty="0">
                <a:solidFill>
                  <a:srgbClr val="C00000"/>
                </a:solidFill>
              </a:rPr>
              <a:t>Python </a:t>
            </a:r>
            <a:r>
              <a:rPr lang="en-US" sz="2000" b="1" dirty="0" smtClean="0">
                <a:solidFill>
                  <a:srgbClr val="C00000"/>
                </a:solidFill>
              </a:rPr>
              <a:t>3.10</a:t>
            </a:r>
            <a:r>
              <a:rPr lang="en-US" sz="2000" b="1" dirty="0" smtClean="0"/>
              <a:t>,  </a:t>
            </a:r>
            <a:r>
              <a:rPr lang="en-US" sz="2000" b="1" dirty="0">
                <a:solidFill>
                  <a:srgbClr val="C00000"/>
                </a:solidFill>
              </a:rPr>
              <a:t>C++ 17</a:t>
            </a:r>
            <a:r>
              <a:rPr lang="en-US" sz="2000" b="1" dirty="0"/>
              <a:t>,  </a:t>
            </a:r>
            <a:r>
              <a:rPr lang="en-US" sz="2000" b="1" dirty="0">
                <a:solidFill>
                  <a:srgbClr val="C00000"/>
                </a:solidFill>
              </a:rPr>
              <a:t>PHP 7</a:t>
            </a:r>
            <a:endParaRPr lang="en-US" sz="2000" dirty="0"/>
          </a:p>
        </p:txBody>
      </p:sp>
      <p:sp>
        <p:nvSpPr>
          <p:cNvPr id="12" name="TextBox 11"/>
          <p:cNvSpPr txBox="1"/>
          <p:nvPr/>
        </p:nvSpPr>
        <p:spPr>
          <a:xfrm>
            <a:off x="1425387" y="4122507"/>
            <a:ext cx="2992582" cy="1323439"/>
          </a:xfrm>
          <a:prstGeom prst="rect">
            <a:avLst/>
          </a:prstGeom>
          <a:solidFill>
            <a:schemeClr val="bg1"/>
          </a:solidFill>
          <a:ln>
            <a:noFill/>
          </a:ln>
        </p:spPr>
        <p:txBody>
          <a:bodyPr wrap="square" rtlCol="0">
            <a:spAutoFit/>
          </a:bodyPr>
          <a:lstStyle/>
          <a:p>
            <a:r>
              <a:rPr lang="en-US" sz="2000" dirty="0" err="1"/>
              <a:t>Nuevos</a:t>
            </a:r>
            <a:r>
              <a:rPr lang="en-US" sz="2000" dirty="0"/>
              <a:t> LPs se “</a:t>
            </a:r>
            <a:r>
              <a:rPr lang="en-US" sz="2000" dirty="0" err="1"/>
              <a:t>inspiran</a:t>
            </a:r>
            <a:r>
              <a:rPr lang="en-US" sz="2000" dirty="0"/>
              <a:t>”, “</a:t>
            </a:r>
            <a:r>
              <a:rPr lang="en-US" sz="2000" dirty="0" err="1"/>
              <a:t>amplian</a:t>
            </a:r>
            <a:r>
              <a:rPr lang="en-US" sz="2000" dirty="0"/>
              <a:t>” o se “</a:t>
            </a:r>
            <a:r>
              <a:rPr lang="en-US" sz="2000" dirty="0" err="1"/>
              <a:t>basan</a:t>
            </a:r>
            <a:r>
              <a:rPr lang="en-US" sz="2000" dirty="0"/>
              <a:t>” </a:t>
            </a:r>
            <a:r>
              <a:rPr lang="en-US" sz="2000" dirty="0" err="1"/>
              <a:t>en</a:t>
            </a:r>
            <a:r>
              <a:rPr lang="en-US" sz="2000" dirty="0"/>
              <a:t> </a:t>
            </a:r>
            <a:r>
              <a:rPr lang="en-US" sz="2000" dirty="0" err="1"/>
              <a:t>algunos</a:t>
            </a:r>
            <a:r>
              <a:rPr lang="en-US" sz="2000" dirty="0"/>
              <a:t> </a:t>
            </a:r>
            <a:r>
              <a:rPr lang="en-US" sz="2000" dirty="0" err="1"/>
              <a:t>anteriores</a:t>
            </a:r>
            <a:r>
              <a:rPr lang="en-US" sz="2000" dirty="0"/>
              <a:t> </a:t>
            </a:r>
            <a:r>
              <a:rPr lang="en-US" sz="2000" b="1" dirty="0">
                <a:solidFill>
                  <a:srgbClr val="C00000"/>
                </a:solidFill>
              </a:rPr>
              <a:t>Swift</a:t>
            </a:r>
            <a:r>
              <a:rPr lang="en-US" sz="2000" dirty="0"/>
              <a:t>, </a:t>
            </a:r>
            <a:r>
              <a:rPr lang="en-US" sz="2000" b="1" dirty="0" err="1">
                <a:solidFill>
                  <a:srgbClr val="C00000"/>
                </a:solidFill>
              </a:rPr>
              <a:t>TypeScript</a:t>
            </a:r>
            <a:r>
              <a:rPr lang="en-US" sz="2000" dirty="0"/>
              <a:t>, </a:t>
            </a:r>
            <a:r>
              <a:rPr lang="en-US" sz="2000" b="1" dirty="0">
                <a:solidFill>
                  <a:srgbClr val="C00000"/>
                </a:solidFill>
              </a:rPr>
              <a:t>Go</a:t>
            </a:r>
            <a:r>
              <a:rPr lang="en-US" sz="2000" dirty="0"/>
              <a:t>, </a:t>
            </a:r>
            <a:r>
              <a:rPr lang="en-US" sz="2000" b="1" dirty="0" err="1">
                <a:solidFill>
                  <a:srgbClr val="C00000"/>
                </a:solidFill>
              </a:rPr>
              <a:t>Kotlin</a:t>
            </a:r>
            <a:r>
              <a:rPr lang="en-US" sz="2000" dirty="0"/>
              <a:t>…</a:t>
            </a:r>
          </a:p>
        </p:txBody>
      </p:sp>
      <p:sp>
        <p:nvSpPr>
          <p:cNvPr id="8" name="Title 1"/>
          <p:cNvSpPr>
            <a:spLocks noGrp="1"/>
          </p:cNvSpPr>
          <p:nvPr>
            <p:ph type="title"/>
          </p:nvPr>
        </p:nvSpPr>
        <p:spPr>
          <a:xfrm>
            <a:off x="144857" y="128322"/>
            <a:ext cx="5742235" cy="559741"/>
          </a:xfrm>
          <a:solidFill>
            <a:srgbClr val="2E75B6">
              <a:alpha val="60000"/>
            </a:srgbClr>
          </a:solidFill>
        </p:spPr>
        <p:txBody>
          <a:bodyPr>
            <a:normAutofit/>
          </a:bodyPr>
          <a:lstStyle/>
          <a:p>
            <a:r>
              <a:rPr lang="en-US" sz="2800" b="1" dirty="0" smtClean="0">
                <a:solidFill>
                  <a:schemeClr val="bg1"/>
                </a:solidFill>
              </a:rPr>
              <a:t>¿</a:t>
            </a:r>
            <a:r>
              <a:rPr lang="en-US" sz="2800" b="1" dirty="0" err="1" smtClean="0">
                <a:solidFill>
                  <a:schemeClr val="bg1"/>
                </a:solidFill>
              </a:rPr>
              <a:t>Cuál</a:t>
            </a:r>
            <a:r>
              <a:rPr lang="en-US" sz="2800" b="1" dirty="0" smtClean="0">
                <a:solidFill>
                  <a:schemeClr val="bg1"/>
                </a:solidFill>
              </a:rPr>
              <a:t> ha </a:t>
            </a:r>
            <a:r>
              <a:rPr lang="en-US" sz="2800" b="1" dirty="0" err="1" smtClean="0">
                <a:solidFill>
                  <a:schemeClr val="bg1"/>
                </a:solidFill>
              </a:rPr>
              <a:t>sido</a:t>
            </a:r>
            <a:r>
              <a:rPr lang="en-US" sz="2800" b="1" dirty="0" smtClean="0">
                <a:solidFill>
                  <a:schemeClr val="bg1"/>
                </a:solidFill>
              </a:rPr>
              <a:t> el </a:t>
            </a:r>
            <a:r>
              <a:rPr lang="en-US" sz="2800" b="1" dirty="0" err="1" smtClean="0">
                <a:solidFill>
                  <a:schemeClr val="bg1"/>
                </a:solidFill>
              </a:rPr>
              <a:t>truco</a:t>
            </a:r>
            <a:r>
              <a:rPr lang="en-US" sz="2800" b="1" dirty="0" smtClean="0">
                <a:solidFill>
                  <a:schemeClr val="bg1"/>
                </a:solidFill>
              </a:rPr>
              <a:t> de </a:t>
            </a:r>
            <a:r>
              <a:rPr lang="en-US" sz="2800" b="1" dirty="0" err="1" smtClean="0">
                <a:solidFill>
                  <a:schemeClr val="bg1"/>
                </a:solidFill>
              </a:rPr>
              <a:t>los</a:t>
            </a:r>
            <a:r>
              <a:rPr lang="en-US" sz="2800" b="1" dirty="0" smtClean="0">
                <a:solidFill>
                  <a:schemeClr val="bg1"/>
                </a:solidFill>
              </a:rPr>
              <a:t> </a:t>
            </a:r>
            <a:r>
              <a:rPr lang="en-US" sz="2800" b="1" dirty="0" err="1" smtClean="0">
                <a:solidFill>
                  <a:schemeClr val="bg1"/>
                </a:solidFill>
              </a:rPr>
              <a:t>lenguajes</a:t>
            </a:r>
            <a:r>
              <a:rPr lang="en-US" sz="2800" b="1" dirty="0" smtClean="0">
                <a:solidFill>
                  <a:schemeClr val="bg1"/>
                </a:solidFill>
              </a:rPr>
              <a:t>?</a:t>
            </a:r>
            <a:endParaRPr lang="en-US" sz="2800" b="1" dirty="0">
              <a:solidFill>
                <a:schemeClr val="bg1"/>
              </a:solidFill>
            </a:endParaRPr>
          </a:p>
        </p:txBody>
      </p:sp>
      <p:sp>
        <p:nvSpPr>
          <p:cNvPr id="3" name="Footer Placeholder 2"/>
          <p:cNvSpPr>
            <a:spLocks noGrp="1"/>
          </p:cNvSpPr>
          <p:nvPr>
            <p:ph type="ftr" sz="quarter" idx="11"/>
          </p:nvPr>
        </p:nvSpPr>
        <p:spPr/>
        <p:txBody>
          <a:bodyPr/>
          <a:lstStyle/>
          <a:p>
            <a:pPr algn="l"/>
            <a:r>
              <a:rPr lang="en-US" smtClean="0"/>
              <a:t>(C) LP Curso 2022</a:t>
            </a:r>
            <a:endParaRPr lang="en-US" dirty="0"/>
          </a:p>
        </p:txBody>
      </p:sp>
    </p:spTree>
    <p:extLst>
      <p:ext uri="{BB962C8B-B14F-4D97-AF65-F5344CB8AC3E}">
        <p14:creationId xmlns:p14="http://schemas.microsoft.com/office/powerpoint/2010/main" val="10325131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105" y="108271"/>
            <a:ext cx="2870771" cy="652017"/>
          </a:xfrm>
          <a:solidFill>
            <a:schemeClr val="accent1">
              <a:lumMod val="75000"/>
            </a:schemeClr>
          </a:solidFill>
        </p:spPr>
        <p:txBody>
          <a:bodyPr vert="horz" lIns="91440" tIns="45720" rIns="91440" bIns="45720" rtlCol="0" anchor="ctr">
            <a:normAutofit/>
          </a:bodyPr>
          <a:lstStyle/>
          <a:p>
            <a:r>
              <a:rPr lang="en-US" sz="3200" cap="small" dirty="0" err="1">
                <a:solidFill>
                  <a:schemeClr val="bg1"/>
                </a:solidFill>
                <a:latin typeface="Arial Narrow" panose="020B0606020202030204" pitchFamily="34" charset="0"/>
              </a:rPr>
              <a:t>Temas</a:t>
            </a:r>
            <a:r>
              <a:rPr lang="en-US" sz="3200" cap="small" dirty="0">
                <a:solidFill>
                  <a:schemeClr val="bg1"/>
                </a:solidFill>
                <a:latin typeface="Arial Narrow" panose="020B0606020202030204" pitchFamily="34" charset="0"/>
              </a:rPr>
              <a:t> del </a:t>
            </a:r>
            <a:r>
              <a:rPr lang="en-US" sz="3200" cap="small" dirty="0" err="1">
                <a:solidFill>
                  <a:schemeClr val="bg1"/>
                </a:solidFill>
                <a:latin typeface="Arial Narrow" panose="020B0606020202030204" pitchFamily="34" charset="0"/>
              </a:rPr>
              <a:t>curso</a:t>
            </a:r>
            <a:endParaRPr lang="en-US" sz="3200" cap="small" dirty="0">
              <a:solidFill>
                <a:schemeClr val="bg1"/>
              </a:solidFill>
              <a:latin typeface="Arial Narrow" panose="020B0606020202030204" pitchFamily="34" charset="0"/>
            </a:endParaRPr>
          </a:p>
        </p:txBody>
      </p:sp>
      <p:sp>
        <p:nvSpPr>
          <p:cNvPr id="3" name="Content Placeholder 2"/>
          <p:cNvSpPr>
            <a:spLocks noGrp="1"/>
          </p:cNvSpPr>
          <p:nvPr>
            <p:ph idx="1"/>
          </p:nvPr>
        </p:nvSpPr>
        <p:spPr>
          <a:xfrm>
            <a:off x="1125877" y="1507127"/>
            <a:ext cx="9127732" cy="4351338"/>
          </a:xfrm>
        </p:spPr>
        <p:txBody>
          <a:bodyPr>
            <a:normAutofit lnSpcReduction="10000"/>
          </a:bodyPr>
          <a:lstStyle/>
          <a:p>
            <a:pPr marL="514350" indent="-514350">
              <a:buFont typeface="+mj-lt"/>
              <a:buAutoNum type="arabicPeriod"/>
            </a:pPr>
            <a:r>
              <a:rPr lang="en-US" dirty="0" err="1" smtClean="0"/>
              <a:t>Introducción</a:t>
            </a:r>
            <a:r>
              <a:rPr lang="en-US" dirty="0" smtClean="0"/>
              <a:t> </a:t>
            </a:r>
            <a:r>
              <a:rPr lang="en-US" dirty="0" err="1" smtClean="0"/>
              <a:t>una</a:t>
            </a:r>
            <a:r>
              <a:rPr lang="en-US" dirty="0" smtClean="0"/>
              <a:t> </a:t>
            </a:r>
            <a:r>
              <a:rPr lang="en-US" dirty="0" err="1" smtClean="0"/>
              <a:t>panorámica</a:t>
            </a:r>
            <a:r>
              <a:rPr lang="en-US" dirty="0" smtClean="0"/>
              <a:t> de </a:t>
            </a:r>
            <a:r>
              <a:rPr lang="en-US" dirty="0" err="1" smtClean="0"/>
              <a:t>los</a:t>
            </a:r>
            <a:r>
              <a:rPr lang="en-US" dirty="0" smtClean="0"/>
              <a:t> </a:t>
            </a:r>
            <a:r>
              <a:rPr lang="en-US" dirty="0" err="1" smtClean="0"/>
              <a:t>lenguajes</a:t>
            </a:r>
            <a:endParaRPr lang="en-US" dirty="0" smtClean="0"/>
          </a:p>
          <a:p>
            <a:pPr marL="514350" indent="-514350">
              <a:buFont typeface="+mj-lt"/>
              <a:buAutoNum type="arabicPeriod"/>
            </a:pPr>
            <a:r>
              <a:rPr lang="en-US" dirty="0" err="1" smtClean="0"/>
              <a:t>Conceptos</a:t>
            </a:r>
            <a:r>
              <a:rPr lang="en-US" dirty="0" smtClean="0"/>
              <a:t> </a:t>
            </a:r>
            <a:r>
              <a:rPr lang="en-US" dirty="0" err="1" smtClean="0"/>
              <a:t>generales</a:t>
            </a:r>
            <a:r>
              <a:rPr lang="en-US" dirty="0" smtClean="0"/>
              <a:t> </a:t>
            </a:r>
            <a:r>
              <a:rPr lang="en-US" dirty="0" err="1" smtClean="0"/>
              <a:t>transversales</a:t>
            </a:r>
            <a:r>
              <a:rPr lang="en-US" dirty="0" smtClean="0"/>
              <a:t> a </a:t>
            </a:r>
            <a:r>
              <a:rPr lang="en-US" dirty="0" err="1" smtClean="0"/>
              <a:t>todos</a:t>
            </a:r>
            <a:r>
              <a:rPr lang="en-US" dirty="0" smtClean="0"/>
              <a:t> </a:t>
            </a:r>
            <a:r>
              <a:rPr lang="en-US" dirty="0" err="1" smtClean="0"/>
              <a:t>los</a:t>
            </a:r>
            <a:r>
              <a:rPr lang="en-US" dirty="0" smtClean="0"/>
              <a:t> </a:t>
            </a:r>
            <a:r>
              <a:rPr lang="en-US" dirty="0" err="1" smtClean="0"/>
              <a:t>lenguajes</a:t>
            </a:r>
            <a:r>
              <a:rPr lang="en-US" dirty="0" smtClean="0"/>
              <a:t> de </a:t>
            </a:r>
            <a:r>
              <a:rPr lang="en-US" dirty="0" err="1" smtClean="0"/>
              <a:t>programación</a:t>
            </a:r>
            <a:r>
              <a:rPr lang="en-US" dirty="0" smtClean="0"/>
              <a:t>. </a:t>
            </a:r>
            <a:r>
              <a:rPr lang="en-US" dirty="0" err="1" smtClean="0"/>
              <a:t>Formas</a:t>
            </a:r>
            <a:r>
              <a:rPr lang="en-US" dirty="0" smtClean="0"/>
              <a:t> de </a:t>
            </a:r>
            <a:r>
              <a:rPr lang="en-US" dirty="0" err="1" smtClean="0"/>
              <a:t>procesamiento</a:t>
            </a:r>
            <a:endParaRPr lang="en-US" dirty="0" smtClean="0"/>
          </a:p>
          <a:p>
            <a:pPr marL="514350" indent="-514350">
              <a:buFont typeface="+mj-lt"/>
              <a:buAutoNum type="arabicPeriod"/>
            </a:pPr>
            <a:r>
              <a:rPr lang="en-US" dirty="0" err="1" smtClean="0"/>
              <a:t>Tipos</a:t>
            </a:r>
            <a:r>
              <a:rPr lang="en-US" dirty="0" smtClean="0"/>
              <a:t> y </a:t>
            </a:r>
            <a:r>
              <a:rPr lang="en-US" dirty="0" err="1" smtClean="0"/>
              <a:t>valores</a:t>
            </a:r>
            <a:r>
              <a:rPr lang="en-US" dirty="0" smtClean="0"/>
              <a:t>. </a:t>
            </a:r>
            <a:r>
              <a:rPr lang="en-US" dirty="0" err="1" smtClean="0"/>
              <a:t>Tipado</a:t>
            </a:r>
            <a:r>
              <a:rPr lang="en-US" dirty="0" smtClean="0"/>
              <a:t> </a:t>
            </a:r>
          </a:p>
          <a:p>
            <a:pPr marL="514350" indent="-514350">
              <a:buFont typeface="+mj-lt"/>
              <a:buAutoNum type="arabicPeriod"/>
            </a:pPr>
            <a:r>
              <a:rPr lang="en-US" dirty="0" err="1" smtClean="0"/>
              <a:t>Manejo</a:t>
            </a:r>
            <a:r>
              <a:rPr lang="en-US" dirty="0" smtClean="0"/>
              <a:t> de la </a:t>
            </a:r>
            <a:r>
              <a:rPr lang="en-US" dirty="0" err="1" smtClean="0"/>
              <a:t>memoria</a:t>
            </a:r>
            <a:r>
              <a:rPr lang="en-US" dirty="0" smtClean="0"/>
              <a:t>. </a:t>
            </a:r>
            <a:r>
              <a:rPr lang="en-US" dirty="0" err="1" smtClean="0"/>
              <a:t>Referencias</a:t>
            </a:r>
            <a:r>
              <a:rPr lang="en-US" dirty="0" smtClean="0"/>
              <a:t> y </a:t>
            </a:r>
            <a:r>
              <a:rPr lang="en-US" dirty="0" err="1" smtClean="0"/>
              <a:t>valores</a:t>
            </a:r>
            <a:endParaRPr lang="en-US" dirty="0" smtClean="0"/>
          </a:p>
          <a:p>
            <a:pPr marL="514350" indent="-514350">
              <a:buFont typeface="+mj-lt"/>
              <a:buAutoNum type="arabicPeriod"/>
            </a:pPr>
            <a:r>
              <a:rPr lang="en-US" dirty="0" err="1" smtClean="0"/>
              <a:t>Jerarquías</a:t>
            </a:r>
            <a:r>
              <a:rPr lang="en-US" dirty="0" smtClean="0"/>
              <a:t>. </a:t>
            </a:r>
            <a:r>
              <a:rPr lang="en-US" dirty="0" err="1" smtClean="0"/>
              <a:t>Herencia</a:t>
            </a:r>
            <a:endParaRPr lang="en-US" dirty="0" smtClean="0"/>
          </a:p>
          <a:p>
            <a:pPr marL="514350" indent="-514350">
              <a:buFont typeface="+mj-lt"/>
              <a:buAutoNum type="arabicPeriod"/>
            </a:pPr>
            <a:r>
              <a:rPr lang="en-US" dirty="0" err="1" smtClean="0"/>
              <a:t>Programación</a:t>
            </a:r>
            <a:r>
              <a:rPr lang="en-US" dirty="0" smtClean="0"/>
              <a:t> </a:t>
            </a:r>
            <a:r>
              <a:rPr lang="en-US" dirty="0" err="1" smtClean="0"/>
              <a:t>Funcional</a:t>
            </a:r>
            <a:endParaRPr lang="en-US" dirty="0" smtClean="0"/>
          </a:p>
          <a:p>
            <a:pPr marL="514350" indent="-514350">
              <a:buFont typeface="+mj-lt"/>
              <a:buAutoNum type="arabicPeriod"/>
            </a:pPr>
            <a:r>
              <a:rPr lang="en-US" dirty="0" err="1" smtClean="0"/>
              <a:t>Tipado</a:t>
            </a:r>
            <a:r>
              <a:rPr lang="en-US" dirty="0" smtClean="0"/>
              <a:t> </a:t>
            </a:r>
            <a:r>
              <a:rPr lang="en-US" dirty="0" err="1" smtClean="0"/>
              <a:t>dinámico</a:t>
            </a:r>
            <a:endParaRPr lang="en-US" dirty="0" smtClean="0"/>
          </a:p>
          <a:p>
            <a:pPr marL="514350" indent="-514350">
              <a:buFont typeface="+mj-lt"/>
              <a:buAutoNum type="arabicPeriod"/>
            </a:pPr>
            <a:r>
              <a:rPr lang="en-US" dirty="0" err="1" smtClean="0"/>
              <a:t>Concurrencia</a:t>
            </a:r>
            <a:endParaRPr lang="en-US" dirty="0" smtClean="0"/>
          </a:p>
          <a:p>
            <a:pPr marL="514350" indent="-514350">
              <a:buFont typeface="+mj-lt"/>
              <a:buAutoNum type="arabicPeriod"/>
            </a:pPr>
            <a:endParaRPr lang="en-US" dirty="0" smtClean="0"/>
          </a:p>
          <a:p>
            <a:endParaRPr lang="en-US" dirty="0"/>
          </a:p>
        </p:txBody>
      </p:sp>
      <p:sp>
        <p:nvSpPr>
          <p:cNvPr id="4" name="Slide Number Placeholder 3"/>
          <p:cNvSpPr>
            <a:spLocks noGrp="1"/>
          </p:cNvSpPr>
          <p:nvPr>
            <p:ph type="sldNum" sz="quarter" idx="12"/>
          </p:nvPr>
        </p:nvSpPr>
        <p:spPr/>
        <p:txBody>
          <a:bodyPr/>
          <a:lstStyle/>
          <a:p>
            <a:fld id="{5ADDC752-80C7-41F7-AA05-3E1BE1029531}" type="slidenum">
              <a:rPr lang="en-US" smtClean="0"/>
              <a:t>29</a:t>
            </a:fld>
            <a:endParaRPr lang="en-US"/>
          </a:p>
        </p:txBody>
      </p:sp>
      <p:sp>
        <p:nvSpPr>
          <p:cNvPr id="5" name="Footer Placeholder 4"/>
          <p:cNvSpPr>
            <a:spLocks noGrp="1"/>
          </p:cNvSpPr>
          <p:nvPr>
            <p:ph type="ftr" sz="quarter" idx="11"/>
          </p:nvPr>
        </p:nvSpPr>
        <p:spPr/>
        <p:txBody>
          <a:bodyPr/>
          <a:lstStyle/>
          <a:p>
            <a:pPr algn="l"/>
            <a:r>
              <a:rPr lang="en-US" smtClean="0"/>
              <a:t>(C) LP Curso 2022</a:t>
            </a:r>
            <a:endParaRPr lang="en-US" dirty="0"/>
          </a:p>
        </p:txBody>
      </p:sp>
    </p:spTree>
    <p:extLst>
      <p:ext uri="{BB962C8B-B14F-4D97-AF65-F5344CB8AC3E}">
        <p14:creationId xmlns:p14="http://schemas.microsoft.com/office/powerpoint/2010/main" val="23240993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pPr algn="l"/>
            <a:r>
              <a:rPr lang="en-US" dirty="0" smtClean="0"/>
              <a:t>(C) LP </a:t>
            </a:r>
            <a:r>
              <a:rPr lang="en-US" dirty="0" err="1" smtClean="0"/>
              <a:t>Curso</a:t>
            </a:r>
            <a:r>
              <a:rPr lang="en-US" dirty="0" smtClean="0"/>
              <a:t> 2022</a:t>
            </a:r>
            <a:endParaRPr lang="en-US" dirty="0"/>
          </a:p>
        </p:txBody>
      </p:sp>
      <p:sp>
        <p:nvSpPr>
          <p:cNvPr id="5" name="Slide Number Placeholder 4"/>
          <p:cNvSpPr>
            <a:spLocks noGrp="1"/>
          </p:cNvSpPr>
          <p:nvPr>
            <p:ph type="sldNum" sz="quarter" idx="12"/>
          </p:nvPr>
        </p:nvSpPr>
        <p:spPr/>
        <p:txBody>
          <a:bodyPr/>
          <a:lstStyle/>
          <a:p>
            <a:fld id="{032DC7DE-2887-495F-B947-CA57731FBB7F}" type="slidenum">
              <a:rPr lang="en-US" smtClean="0"/>
              <a:t>3</a:t>
            </a:fld>
            <a:endParaRPr lang="en-US"/>
          </a:p>
        </p:txBody>
      </p:sp>
      <p:sp>
        <p:nvSpPr>
          <p:cNvPr id="6" name="AutoShape 2"/>
          <p:cNvSpPr>
            <a:spLocks noChangeArrowheads="1"/>
          </p:cNvSpPr>
          <p:nvPr/>
        </p:nvSpPr>
        <p:spPr bwMode="auto">
          <a:xfrm>
            <a:off x="1955825" y="132285"/>
            <a:ext cx="4689418" cy="2991114"/>
          </a:xfrm>
          <a:prstGeom prst="cloudCallout">
            <a:avLst>
              <a:gd name="adj1" fmla="val 40387"/>
              <a:gd name="adj2" fmla="val 59966"/>
            </a:avLst>
          </a:prstGeom>
          <a:noFill/>
          <a:ln w="9525">
            <a:solidFill>
              <a:schemeClr val="tx1"/>
            </a:solidFill>
            <a:round/>
            <a:headEnd/>
            <a:tailEnd/>
          </a:ln>
          <a:effectLst/>
        </p:spPr>
        <p:txBody>
          <a:bodyPr/>
          <a:lstStyle/>
          <a:p>
            <a:pPr algn="ctr"/>
            <a:r>
              <a:rPr lang="en-US" sz="2400" dirty="0" err="1">
                <a:ln w="10160">
                  <a:solidFill>
                    <a:schemeClr val="accent5"/>
                  </a:solidFill>
                  <a:prstDash val="solid"/>
                </a:ln>
                <a:solidFill>
                  <a:srgbClr val="C00000"/>
                </a:solidFill>
                <a:latin typeface="Arial Narrow" panose="020B0606020202030204" pitchFamily="34" charset="0"/>
                <a:cs typeface="Arial" charset="0"/>
              </a:rPr>
              <a:t>Espacio</a:t>
            </a:r>
            <a:r>
              <a:rPr lang="en-US" sz="2400" dirty="0">
                <a:ln w="10160">
                  <a:solidFill>
                    <a:schemeClr val="accent5"/>
                  </a:solidFill>
                  <a:prstDash val="solid"/>
                </a:ln>
                <a:solidFill>
                  <a:srgbClr val="C00000"/>
                </a:solidFill>
                <a:latin typeface="Arial Narrow" panose="020B0606020202030204" pitchFamily="34" charset="0"/>
                <a:cs typeface="Arial" charset="0"/>
              </a:rPr>
              <a:t> del </a:t>
            </a:r>
            <a:r>
              <a:rPr lang="en-US" sz="2400" dirty="0" err="1" smtClean="0">
                <a:ln w="10160">
                  <a:solidFill>
                    <a:schemeClr val="accent5"/>
                  </a:solidFill>
                  <a:prstDash val="solid"/>
                </a:ln>
                <a:solidFill>
                  <a:srgbClr val="C00000"/>
                </a:solidFill>
                <a:latin typeface="Arial Narrow" panose="020B0606020202030204" pitchFamily="34" charset="0"/>
                <a:cs typeface="Arial" charset="0"/>
              </a:rPr>
              <a:t>problema</a:t>
            </a:r>
            <a:endParaRPr lang="en-US" sz="2400" dirty="0">
              <a:ln w="10160">
                <a:solidFill>
                  <a:schemeClr val="accent5"/>
                </a:solidFill>
                <a:prstDash val="solid"/>
              </a:ln>
              <a:solidFill>
                <a:srgbClr val="C00000"/>
              </a:solidFill>
              <a:latin typeface="Arial Narrow" panose="020B0606020202030204" pitchFamily="34" charset="0"/>
              <a:cs typeface="Arial" charset="0"/>
            </a:endParaRPr>
          </a:p>
          <a:p>
            <a:pPr algn="ctr"/>
            <a:r>
              <a:rPr lang="en-US" dirty="0" err="1" smtClean="0">
                <a:ln w="10160">
                  <a:solidFill>
                    <a:schemeClr val="accent5"/>
                  </a:solidFill>
                  <a:prstDash val="solid"/>
                </a:ln>
                <a:solidFill>
                  <a:schemeClr val="accent1">
                    <a:lumMod val="75000"/>
                  </a:schemeClr>
                </a:solidFill>
                <a:latin typeface="Arial Narrow" panose="020B0606020202030204" pitchFamily="34" charset="0"/>
                <a:cs typeface="Arial" charset="0"/>
              </a:rPr>
              <a:t>Nuevos</a:t>
            </a:r>
            <a:r>
              <a:rPr lang="en-US" dirty="0" smtClean="0">
                <a:ln w="10160">
                  <a:solidFill>
                    <a:schemeClr val="accent5"/>
                  </a:solidFill>
                  <a:prstDash val="solid"/>
                </a:ln>
                <a:solidFill>
                  <a:schemeClr val="accent1">
                    <a:lumMod val="75000"/>
                  </a:schemeClr>
                </a:solidFill>
                <a:latin typeface="Arial Narrow" panose="020B0606020202030204" pitchFamily="34" charset="0"/>
                <a:cs typeface="Arial" charset="0"/>
              </a:rPr>
              <a:t> </a:t>
            </a:r>
            <a:r>
              <a:rPr lang="en-US" dirty="0" err="1">
                <a:ln w="10160">
                  <a:solidFill>
                    <a:schemeClr val="accent5"/>
                  </a:solidFill>
                  <a:prstDash val="solid"/>
                </a:ln>
                <a:solidFill>
                  <a:schemeClr val="accent1">
                    <a:lumMod val="75000"/>
                  </a:schemeClr>
                </a:solidFill>
                <a:latin typeface="Arial Narrow" panose="020B0606020202030204" pitchFamily="34" charset="0"/>
                <a:cs typeface="Arial" charset="0"/>
              </a:rPr>
              <a:t>escenarios</a:t>
            </a:r>
            <a:r>
              <a:rPr lang="en-US" dirty="0">
                <a:ln w="10160">
                  <a:solidFill>
                    <a:schemeClr val="accent5"/>
                  </a:solidFill>
                  <a:prstDash val="solid"/>
                </a:ln>
                <a:solidFill>
                  <a:schemeClr val="accent1">
                    <a:lumMod val="75000"/>
                  </a:schemeClr>
                </a:solidFill>
                <a:latin typeface="Arial Narrow" panose="020B0606020202030204" pitchFamily="34" charset="0"/>
                <a:cs typeface="Arial" charset="0"/>
              </a:rPr>
              <a:t> y </a:t>
            </a:r>
            <a:r>
              <a:rPr lang="en-US" dirty="0" err="1">
                <a:ln w="10160">
                  <a:solidFill>
                    <a:schemeClr val="accent5"/>
                  </a:solidFill>
                  <a:prstDash val="solid"/>
                </a:ln>
                <a:solidFill>
                  <a:schemeClr val="accent1">
                    <a:lumMod val="75000"/>
                  </a:schemeClr>
                </a:solidFill>
                <a:latin typeface="Arial Narrow" panose="020B0606020202030204" pitchFamily="34" charset="0"/>
                <a:cs typeface="Arial" charset="0"/>
              </a:rPr>
              <a:t>problemas</a:t>
            </a:r>
            <a:r>
              <a:rPr lang="en-US" dirty="0">
                <a:ln w="10160">
                  <a:solidFill>
                    <a:schemeClr val="accent5"/>
                  </a:solidFill>
                  <a:prstDash val="solid"/>
                </a:ln>
                <a:solidFill>
                  <a:schemeClr val="accent1">
                    <a:lumMod val="75000"/>
                  </a:schemeClr>
                </a:solidFill>
                <a:latin typeface="Arial Narrow" panose="020B0606020202030204" pitchFamily="34" charset="0"/>
                <a:cs typeface="Arial" charset="0"/>
              </a:rPr>
              <a:t>: web, mobile, </a:t>
            </a:r>
            <a:r>
              <a:rPr lang="en-US" dirty="0" err="1">
                <a:ln w="10160">
                  <a:solidFill>
                    <a:schemeClr val="accent5"/>
                  </a:solidFill>
                  <a:prstDash val="solid"/>
                </a:ln>
                <a:solidFill>
                  <a:schemeClr val="accent1">
                    <a:lumMod val="75000"/>
                  </a:schemeClr>
                </a:solidFill>
                <a:latin typeface="Arial Narrow" panose="020B0606020202030204" pitchFamily="34" charset="0"/>
                <a:cs typeface="Arial" charset="0"/>
              </a:rPr>
              <a:t>nube</a:t>
            </a:r>
            <a:r>
              <a:rPr lang="en-US" dirty="0">
                <a:ln w="10160">
                  <a:solidFill>
                    <a:schemeClr val="accent5"/>
                  </a:solidFill>
                  <a:prstDash val="solid"/>
                </a:ln>
                <a:solidFill>
                  <a:schemeClr val="accent1">
                    <a:lumMod val="75000"/>
                  </a:schemeClr>
                </a:solidFill>
                <a:latin typeface="Arial Narrow" panose="020B0606020202030204" pitchFamily="34" charset="0"/>
                <a:cs typeface="Arial" charset="0"/>
              </a:rPr>
              <a:t>, </a:t>
            </a:r>
            <a:r>
              <a:rPr lang="en-US" dirty="0" err="1" smtClean="0">
                <a:ln w="10160">
                  <a:solidFill>
                    <a:schemeClr val="accent5"/>
                  </a:solidFill>
                  <a:prstDash val="solid"/>
                </a:ln>
                <a:solidFill>
                  <a:schemeClr val="accent1">
                    <a:lumMod val="75000"/>
                  </a:schemeClr>
                </a:solidFill>
                <a:latin typeface="Arial Narrow" panose="020B0606020202030204" pitchFamily="34" charset="0"/>
                <a:cs typeface="Arial" charset="0"/>
              </a:rPr>
              <a:t>IoT</a:t>
            </a:r>
            <a:r>
              <a:rPr lang="en-US" dirty="0" smtClean="0">
                <a:ln w="10160">
                  <a:solidFill>
                    <a:schemeClr val="accent5"/>
                  </a:solidFill>
                  <a:prstDash val="solid"/>
                </a:ln>
                <a:solidFill>
                  <a:schemeClr val="accent1">
                    <a:lumMod val="75000"/>
                  </a:schemeClr>
                </a:solidFill>
                <a:latin typeface="Arial Narrow" panose="020B0606020202030204" pitchFamily="34" charset="0"/>
                <a:cs typeface="Arial" charset="0"/>
              </a:rPr>
              <a:t>, IA, machine </a:t>
            </a:r>
            <a:r>
              <a:rPr lang="en-US" dirty="0">
                <a:ln w="10160">
                  <a:solidFill>
                    <a:schemeClr val="accent5"/>
                  </a:solidFill>
                  <a:prstDash val="solid"/>
                </a:ln>
                <a:solidFill>
                  <a:schemeClr val="accent1">
                    <a:lumMod val="75000"/>
                  </a:schemeClr>
                </a:solidFill>
                <a:latin typeface="Arial Narrow" panose="020B0606020202030204" pitchFamily="34" charset="0"/>
                <a:cs typeface="Arial" charset="0"/>
              </a:rPr>
              <a:t>l</a:t>
            </a:r>
            <a:r>
              <a:rPr lang="en-US" dirty="0" smtClean="0">
                <a:ln w="10160">
                  <a:solidFill>
                    <a:schemeClr val="accent5"/>
                  </a:solidFill>
                  <a:prstDash val="solid"/>
                </a:ln>
                <a:solidFill>
                  <a:schemeClr val="accent1">
                    <a:lumMod val="75000"/>
                  </a:schemeClr>
                </a:solidFill>
                <a:latin typeface="Arial Narrow" panose="020B0606020202030204" pitchFamily="34" charset="0"/>
                <a:cs typeface="Arial" charset="0"/>
              </a:rPr>
              <a:t>earning, </a:t>
            </a:r>
            <a:r>
              <a:rPr lang="en-US" dirty="0" err="1" smtClean="0">
                <a:ln w="10160">
                  <a:solidFill>
                    <a:schemeClr val="accent5"/>
                  </a:solidFill>
                  <a:prstDash val="solid"/>
                </a:ln>
                <a:solidFill>
                  <a:schemeClr val="accent1">
                    <a:lumMod val="75000"/>
                  </a:schemeClr>
                </a:solidFill>
                <a:latin typeface="Arial Narrow" panose="020B0606020202030204" pitchFamily="34" charset="0"/>
                <a:cs typeface="Arial" charset="0"/>
              </a:rPr>
              <a:t>análisis</a:t>
            </a:r>
            <a:r>
              <a:rPr lang="en-US" dirty="0" smtClean="0">
                <a:ln w="10160">
                  <a:solidFill>
                    <a:schemeClr val="accent5"/>
                  </a:solidFill>
                  <a:prstDash val="solid"/>
                </a:ln>
                <a:solidFill>
                  <a:schemeClr val="accent1">
                    <a:lumMod val="75000"/>
                  </a:schemeClr>
                </a:solidFill>
                <a:latin typeface="Arial Narrow" panose="020B0606020202030204" pitchFamily="34" charset="0"/>
                <a:cs typeface="Arial" charset="0"/>
              </a:rPr>
              <a:t> de </a:t>
            </a:r>
            <a:r>
              <a:rPr lang="en-US" dirty="0" err="1" smtClean="0">
                <a:ln w="10160">
                  <a:solidFill>
                    <a:schemeClr val="accent5"/>
                  </a:solidFill>
                  <a:prstDash val="solid"/>
                </a:ln>
                <a:solidFill>
                  <a:schemeClr val="accent1">
                    <a:lumMod val="75000"/>
                  </a:schemeClr>
                </a:solidFill>
                <a:latin typeface="Arial Narrow" panose="020B0606020202030204" pitchFamily="34" charset="0"/>
                <a:cs typeface="Arial" charset="0"/>
              </a:rPr>
              <a:t>datos</a:t>
            </a:r>
            <a:r>
              <a:rPr lang="en-US" dirty="0" smtClean="0">
                <a:ln w="10160">
                  <a:solidFill>
                    <a:schemeClr val="accent5"/>
                  </a:solidFill>
                  <a:prstDash val="solid"/>
                </a:ln>
                <a:solidFill>
                  <a:schemeClr val="accent1">
                    <a:lumMod val="75000"/>
                  </a:schemeClr>
                </a:solidFill>
                <a:latin typeface="Arial Narrow" panose="020B0606020202030204" pitchFamily="34" charset="0"/>
                <a:cs typeface="Arial" charset="0"/>
              </a:rPr>
              <a:t>, blockchain, </a:t>
            </a:r>
            <a:r>
              <a:rPr lang="en-US" dirty="0" err="1" smtClean="0">
                <a:ln w="10160">
                  <a:solidFill>
                    <a:schemeClr val="accent5"/>
                  </a:solidFill>
                  <a:prstDash val="solid"/>
                </a:ln>
                <a:solidFill>
                  <a:schemeClr val="accent1">
                    <a:lumMod val="75000"/>
                  </a:schemeClr>
                </a:solidFill>
                <a:latin typeface="Arial Narrow" panose="020B0606020202030204" pitchFamily="34" charset="0"/>
                <a:cs typeface="Arial" charset="0"/>
              </a:rPr>
              <a:t>animación</a:t>
            </a:r>
            <a:r>
              <a:rPr lang="en-US" dirty="0" smtClean="0">
                <a:ln w="10160">
                  <a:solidFill>
                    <a:schemeClr val="accent5"/>
                  </a:solidFill>
                  <a:prstDash val="solid"/>
                </a:ln>
                <a:solidFill>
                  <a:schemeClr val="accent1">
                    <a:lumMod val="75000"/>
                  </a:schemeClr>
                </a:solidFill>
                <a:latin typeface="Arial Narrow" panose="020B0606020202030204" pitchFamily="34" charset="0"/>
                <a:cs typeface="Arial" charset="0"/>
              </a:rPr>
              <a:t>, </a:t>
            </a:r>
            <a:r>
              <a:rPr lang="en-US" dirty="0" err="1" smtClean="0">
                <a:ln w="10160">
                  <a:solidFill>
                    <a:schemeClr val="accent5"/>
                  </a:solidFill>
                  <a:prstDash val="solid"/>
                </a:ln>
                <a:solidFill>
                  <a:schemeClr val="accent1">
                    <a:lumMod val="75000"/>
                  </a:schemeClr>
                </a:solidFill>
                <a:latin typeface="Arial Narrow" panose="020B0606020202030204" pitchFamily="34" charset="0"/>
                <a:cs typeface="Arial" charset="0"/>
              </a:rPr>
              <a:t>juegos</a:t>
            </a:r>
            <a:r>
              <a:rPr lang="en-US" dirty="0" smtClean="0">
                <a:ln w="10160">
                  <a:solidFill>
                    <a:schemeClr val="accent5"/>
                  </a:solidFill>
                  <a:prstDash val="solid"/>
                </a:ln>
                <a:solidFill>
                  <a:schemeClr val="accent1">
                    <a:lumMod val="75000"/>
                  </a:schemeClr>
                </a:solidFill>
                <a:latin typeface="Arial Narrow" panose="020B0606020202030204" pitchFamily="34" charset="0"/>
                <a:cs typeface="Arial" charset="0"/>
              </a:rPr>
              <a:t>)</a:t>
            </a:r>
            <a:endParaRPr lang="es-ES" dirty="0">
              <a:ln w="10160">
                <a:solidFill>
                  <a:schemeClr val="accent5"/>
                </a:solidFill>
                <a:prstDash val="solid"/>
              </a:ln>
              <a:solidFill>
                <a:schemeClr val="accent1">
                  <a:lumMod val="75000"/>
                </a:schemeClr>
              </a:solidFill>
              <a:latin typeface="Arial Narrow" panose="020B0606020202030204" pitchFamily="34" charset="0"/>
              <a:cs typeface="Arial" charset="0"/>
            </a:endParaRPr>
          </a:p>
        </p:txBody>
      </p:sp>
      <p:sp>
        <p:nvSpPr>
          <p:cNvPr id="7" name="AutoShape 3"/>
          <p:cNvSpPr>
            <a:spLocks noChangeArrowheads="1"/>
          </p:cNvSpPr>
          <p:nvPr/>
        </p:nvSpPr>
        <p:spPr bwMode="auto">
          <a:xfrm>
            <a:off x="7253093" y="4146595"/>
            <a:ext cx="4517136" cy="2574880"/>
          </a:xfrm>
          <a:prstGeom prst="cloudCallout">
            <a:avLst>
              <a:gd name="adj1" fmla="val -50406"/>
              <a:gd name="adj2" fmla="val -58483"/>
            </a:avLst>
          </a:prstGeom>
          <a:noFill/>
          <a:ln w="9525">
            <a:solidFill>
              <a:schemeClr val="tx1"/>
            </a:solidFill>
            <a:round/>
            <a:headEnd/>
            <a:tailEnd/>
          </a:ln>
          <a:effectLst/>
        </p:spPr>
        <p:txBody>
          <a:bodyPr/>
          <a:lstStyle/>
          <a:p>
            <a:pPr algn="ctr"/>
            <a:r>
              <a:rPr lang="en-US" sz="2400" dirty="0" err="1">
                <a:ln w="10160">
                  <a:solidFill>
                    <a:schemeClr val="accent5"/>
                  </a:solidFill>
                  <a:prstDash val="solid"/>
                </a:ln>
                <a:solidFill>
                  <a:srgbClr val="C00000"/>
                </a:solidFill>
                <a:latin typeface="Arial Narrow" panose="020B0606020202030204" pitchFamily="34" charset="0"/>
                <a:cs typeface="Arial" charset="0"/>
              </a:rPr>
              <a:t>Espacio</a:t>
            </a:r>
            <a:r>
              <a:rPr lang="en-US" sz="2400" dirty="0">
                <a:ln w="10160">
                  <a:solidFill>
                    <a:schemeClr val="accent5"/>
                  </a:solidFill>
                  <a:prstDash val="solid"/>
                </a:ln>
                <a:solidFill>
                  <a:srgbClr val="C00000"/>
                </a:solidFill>
                <a:latin typeface="Arial Narrow" panose="020B0606020202030204" pitchFamily="34" charset="0"/>
                <a:cs typeface="Arial" charset="0"/>
              </a:rPr>
              <a:t> de la </a:t>
            </a:r>
            <a:r>
              <a:rPr lang="en-US" sz="2400" dirty="0" err="1">
                <a:ln w="10160">
                  <a:solidFill>
                    <a:schemeClr val="accent5"/>
                  </a:solidFill>
                  <a:prstDash val="solid"/>
                </a:ln>
                <a:solidFill>
                  <a:srgbClr val="C00000"/>
                </a:solidFill>
                <a:latin typeface="Arial Narrow" panose="020B0606020202030204" pitchFamily="34" charset="0"/>
                <a:cs typeface="Arial" charset="0"/>
              </a:rPr>
              <a:t>Solución</a:t>
            </a:r>
            <a:r>
              <a:rPr lang="en-US" sz="2400" dirty="0">
                <a:ln w="10160">
                  <a:solidFill>
                    <a:schemeClr val="accent5"/>
                  </a:solidFill>
                  <a:prstDash val="solid"/>
                </a:ln>
                <a:solidFill>
                  <a:srgbClr val="C00000"/>
                </a:solidFill>
                <a:latin typeface="Arial Narrow" panose="020B0606020202030204" pitchFamily="34" charset="0"/>
                <a:cs typeface="Arial" charset="0"/>
              </a:rPr>
              <a:t> </a:t>
            </a:r>
          </a:p>
          <a:p>
            <a:pPr algn="ctr"/>
            <a:endParaRPr lang="en-US" dirty="0" smtClean="0">
              <a:ln w="10160">
                <a:solidFill>
                  <a:schemeClr val="accent5"/>
                </a:solidFill>
                <a:prstDash val="solid"/>
              </a:ln>
              <a:solidFill>
                <a:schemeClr val="accent1">
                  <a:lumMod val="75000"/>
                </a:schemeClr>
              </a:solidFill>
              <a:latin typeface="Arial Narrow" panose="020B0606020202030204" pitchFamily="34" charset="0"/>
              <a:cs typeface="Arial" charset="0"/>
            </a:endParaRPr>
          </a:p>
          <a:p>
            <a:pPr algn="ctr"/>
            <a:r>
              <a:rPr lang="en-US" dirty="0" err="1" smtClean="0">
                <a:ln w="10160">
                  <a:solidFill>
                    <a:schemeClr val="accent5"/>
                  </a:solidFill>
                  <a:prstDash val="solid"/>
                </a:ln>
                <a:solidFill>
                  <a:schemeClr val="accent1">
                    <a:lumMod val="75000"/>
                  </a:schemeClr>
                </a:solidFill>
                <a:latin typeface="Arial Narrow" panose="020B0606020202030204" pitchFamily="34" charset="0"/>
                <a:cs typeface="Arial" charset="0"/>
              </a:rPr>
              <a:t>Nuevos</a:t>
            </a:r>
            <a:r>
              <a:rPr lang="en-US" dirty="0" smtClean="0">
                <a:ln w="10160">
                  <a:solidFill>
                    <a:schemeClr val="accent5"/>
                  </a:solidFill>
                  <a:prstDash val="solid"/>
                </a:ln>
                <a:solidFill>
                  <a:schemeClr val="accent1">
                    <a:lumMod val="75000"/>
                  </a:schemeClr>
                </a:solidFill>
                <a:latin typeface="Arial Narrow" panose="020B0606020202030204" pitchFamily="34" charset="0"/>
                <a:cs typeface="Arial" charset="0"/>
              </a:rPr>
              <a:t> </a:t>
            </a:r>
            <a:r>
              <a:rPr lang="en-US" dirty="0">
                <a:ln w="10160">
                  <a:solidFill>
                    <a:schemeClr val="accent5"/>
                  </a:solidFill>
                  <a:prstDash val="solid"/>
                </a:ln>
                <a:solidFill>
                  <a:schemeClr val="accent1">
                    <a:lumMod val="75000"/>
                  </a:schemeClr>
                </a:solidFill>
                <a:latin typeface="Arial Narrow" panose="020B0606020202030204" pitchFamily="34" charset="0"/>
                <a:cs typeface="Arial" charset="0"/>
              </a:rPr>
              <a:t>o </a:t>
            </a:r>
            <a:r>
              <a:rPr lang="en-US" dirty="0" err="1">
                <a:ln w="10160">
                  <a:solidFill>
                    <a:schemeClr val="accent5"/>
                  </a:solidFill>
                  <a:prstDash val="solid"/>
                </a:ln>
                <a:solidFill>
                  <a:schemeClr val="accent1">
                    <a:lumMod val="75000"/>
                  </a:schemeClr>
                </a:solidFill>
                <a:latin typeface="Arial Narrow" panose="020B0606020202030204" pitchFamily="34" charset="0"/>
                <a:cs typeface="Arial" charset="0"/>
              </a:rPr>
              <a:t>mejorados</a:t>
            </a:r>
            <a:r>
              <a:rPr lang="en-US" dirty="0">
                <a:ln w="10160">
                  <a:solidFill>
                    <a:schemeClr val="accent5"/>
                  </a:solidFill>
                  <a:prstDash val="solid"/>
                </a:ln>
                <a:solidFill>
                  <a:schemeClr val="accent1">
                    <a:lumMod val="75000"/>
                  </a:schemeClr>
                </a:solidFill>
                <a:latin typeface="Arial Narrow" panose="020B0606020202030204" pitchFamily="34" charset="0"/>
                <a:cs typeface="Arial" charset="0"/>
              </a:rPr>
              <a:t> LPs, </a:t>
            </a:r>
            <a:r>
              <a:rPr lang="en-US" dirty="0" err="1">
                <a:ln w="10160">
                  <a:solidFill>
                    <a:schemeClr val="accent5"/>
                  </a:solidFill>
                  <a:prstDash val="solid"/>
                </a:ln>
                <a:solidFill>
                  <a:schemeClr val="accent1">
                    <a:lumMod val="75000"/>
                  </a:schemeClr>
                </a:solidFill>
                <a:latin typeface="Arial Narrow" panose="020B0606020202030204" pitchFamily="34" charset="0"/>
                <a:cs typeface="Arial" charset="0"/>
              </a:rPr>
              <a:t>herramientas</a:t>
            </a:r>
            <a:r>
              <a:rPr lang="en-US" dirty="0">
                <a:ln w="10160">
                  <a:solidFill>
                    <a:schemeClr val="accent5"/>
                  </a:solidFill>
                  <a:prstDash val="solid"/>
                </a:ln>
                <a:solidFill>
                  <a:schemeClr val="accent1">
                    <a:lumMod val="75000"/>
                  </a:schemeClr>
                </a:solidFill>
                <a:latin typeface="Arial Narrow" panose="020B0606020202030204" pitchFamily="34" charset="0"/>
                <a:cs typeface="Arial" charset="0"/>
              </a:rPr>
              <a:t>, frameworks, </a:t>
            </a:r>
            <a:r>
              <a:rPr lang="en-US" dirty="0" err="1">
                <a:ln w="10160">
                  <a:solidFill>
                    <a:schemeClr val="accent5"/>
                  </a:solidFill>
                  <a:prstDash val="solid"/>
                </a:ln>
                <a:solidFill>
                  <a:schemeClr val="accent1">
                    <a:lumMod val="75000"/>
                  </a:schemeClr>
                </a:solidFill>
                <a:latin typeface="Arial Narrow" panose="020B0606020202030204" pitchFamily="34" charset="0"/>
                <a:cs typeface="Arial" charset="0"/>
              </a:rPr>
              <a:t>metodologías</a:t>
            </a:r>
            <a:r>
              <a:rPr lang="en-US" dirty="0">
                <a:ln w="10160">
                  <a:solidFill>
                    <a:schemeClr val="accent5"/>
                  </a:solidFill>
                  <a:prstDash val="solid"/>
                </a:ln>
                <a:solidFill>
                  <a:schemeClr val="accent1">
                    <a:lumMod val="75000"/>
                  </a:schemeClr>
                </a:solidFill>
                <a:latin typeface="Arial Narrow" panose="020B0606020202030204" pitchFamily="34" charset="0"/>
                <a:cs typeface="Arial" charset="0"/>
              </a:rPr>
              <a:t>, </a:t>
            </a:r>
            <a:r>
              <a:rPr lang="en-US" dirty="0" err="1">
                <a:ln w="10160">
                  <a:solidFill>
                    <a:schemeClr val="accent5"/>
                  </a:solidFill>
                  <a:prstDash val="solid"/>
                </a:ln>
                <a:solidFill>
                  <a:schemeClr val="accent1">
                    <a:lumMod val="75000"/>
                  </a:schemeClr>
                </a:solidFill>
                <a:latin typeface="Arial Narrow" panose="020B0606020202030204" pitchFamily="34" charset="0"/>
                <a:cs typeface="Arial" charset="0"/>
              </a:rPr>
              <a:t>buenas</a:t>
            </a:r>
            <a:r>
              <a:rPr lang="en-US" dirty="0">
                <a:ln w="10160">
                  <a:solidFill>
                    <a:schemeClr val="accent5"/>
                  </a:solidFill>
                  <a:prstDash val="solid"/>
                </a:ln>
                <a:solidFill>
                  <a:schemeClr val="accent1">
                    <a:lumMod val="75000"/>
                  </a:schemeClr>
                </a:solidFill>
                <a:latin typeface="Arial Narrow" panose="020B0606020202030204" pitchFamily="34" charset="0"/>
                <a:cs typeface="Arial" charset="0"/>
              </a:rPr>
              <a:t> </a:t>
            </a:r>
            <a:r>
              <a:rPr lang="en-US" dirty="0" err="1" smtClean="0">
                <a:ln w="10160">
                  <a:solidFill>
                    <a:schemeClr val="accent5"/>
                  </a:solidFill>
                  <a:prstDash val="solid"/>
                </a:ln>
                <a:solidFill>
                  <a:schemeClr val="accent1">
                    <a:lumMod val="75000"/>
                  </a:schemeClr>
                </a:solidFill>
                <a:latin typeface="Arial Narrow" panose="020B0606020202030204" pitchFamily="34" charset="0"/>
                <a:cs typeface="Arial" charset="0"/>
              </a:rPr>
              <a:t>prácticas</a:t>
            </a:r>
            <a:endParaRPr lang="es-ES" dirty="0">
              <a:ln w="10160">
                <a:solidFill>
                  <a:schemeClr val="accent5"/>
                </a:solidFill>
                <a:prstDash val="solid"/>
              </a:ln>
              <a:solidFill>
                <a:schemeClr val="accent1">
                  <a:lumMod val="75000"/>
                </a:schemeClr>
              </a:solidFill>
              <a:latin typeface="Arial Narrow" panose="020B0606020202030204" pitchFamily="34" charset="0"/>
              <a:cs typeface="Arial" charset="0"/>
            </a:endParaRPr>
          </a:p>
        </p:txBody>
      </p:sp>
      <p:sp>
        <p:nvSpPr>
          <p:cNvPr id="8" name="AutoShape 4"/>
          <p:cNvSpPr>
            <a:spLocks noChangeArrowheads="1"/>
          </p:cNvSpPr>
          <p:nvPr/>
        </p:nvSpPr>
        <p:spPr bwMode="auto">
          <a:xfrm rot="2149521">
            <a:off x="5075719" y="3916501"/>
            <a:ext cx="2453787" cy="641350"/>
          </a:xfrm>
          <a:prstGeom prst="leftRightArrow">
            <a:avLst>
              <a:gd name="adj1" fmla="val 50000"/>
              <a:gd name="adj2" fmla="val 99455"/>
            </a:avLst>
          </a:prstGeom>
          <a:noFill/>
          <a:ln w="28575">
            <a:solidFill>
              <a:schemeClr val="tx1"/>
            </a:solidFill>
            <a:miter lim="800000"/>
            <a:headEnd/>
            <a:tailEnd/>
          </a:ln>
          <a:effectLst/>
        </p:spPr>
        <p:txBody>
          <a:bodyPr wrap="square" anchor="ctr">
            <a:spAutoFit/>
          </a:bodyPr>
          <a:lstStyle/>
          <a:p>
            <a:endParaRPr lang="es-ES"/>
          </a:p>
        </p:txBody>
      </p:sp>
      <p:sp>
        <p:nvSpPr>
          <p:cNvPr id="9" name="Text Box 5"/>
          <p:cNvSpPr txBox="1">
            <a:spLocks noChangeArrowheads="1"/>
          </p:cNvSpPr>
          <p:nvPr/>
        </p:nvSpPr>
        <p:spPr bwMode="auto">
          <a:xfrm rot="2081019">
            <a:off x="6227781" y="3258132"/>
            <a:ext cx="2514600" cy="396875"/>
          </a:xfrm>
          <a:prstGeom prst="rect">
            <a:avLst/>
          </a:prstGeom>
          <a:noFill/>
          <a:ln w="9525">
            <a:noFill/>
            <a:miter lim="800000"/>
            <a:headEnd/>
            <a:tailEnd/>
          </a:ln>
          <a:effectLst/>
        </p:spPr>
        <p:txBody>
          <a:bodyPr>
            <a:spAutoFit/>
          </a:bodyPr>
          <a:lstStyle/>
          <a:p>
            <a:pPr>
              <a:spcBef>
                <a:spcPct val="50000"/>
              </a:spcBef>
            </a:pPr>
            <a:r>
              <a:rPr lang="en-US" sz="2000" b="1" dirty="0" err="1">
                <a:latin typeface="Arial Narrow" pitchFamily="34" charset="0"/>
              </a:rPr>
              <a:t>Desarrollo</a:t>
            </a:r>
            <a:r>
              <a:rPr lang="en-US" sz="2000" b="1" dirty="0">
                <a:latin typeface="Arial Narrow" pitchFamily="34" charset="0"/>
              </a:rPr>
              <a:t> de software</a:t>
            </a:r>
            <a:endParaRPr lang="es-ES" sz="2000" b="1" dirty="0">
              <a:latin typeface="Arial Narrow" pitchFamily="34" charset="0"/>
            </a:endParaRPr>
          </a:p>
        </p:txBody>
      </p:sp>
    </p:spTree>
    <p:extLst>
      <p:ext uri="{BB962C8B-B14F-4D97-AF65-F5344CB8AC3E}">
        <p14:creationId xmlns:p14="http://schemas.microsoft.com/office/powerpoint/2010/main" val="143141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4C1BB359-29A4-412C-8FDE-62D1BA19A217}" type="slidenum">
              <a:rPr lang="es-ES" smtClean="0"/>
              <a:pPr/>
              <a:t>30</a:t>
            </a:fld>
            <a:endParaRPr lang="es-ES" dirty="0"/>
          </a:p>
        </p:txBody>
      </p:sp>
      <p:sp>
        <p:nvSpPr>
          <p:cNvPr id="11" name="TextBox 10"/>
          <p:cNvSpPr txBox="1"/>
          <p:nvPr/>
        </p:nvSpPr>
        <p:spPr>
          <a:xfrm>
            <a:off x="1288484" y="2266305"/>
            <a:ext cx="10065316" cy="1754326"/>
          </a:xfrm>
          <a:prstGeom prst="rect">
            <a:avLst/>
          </a:prstGeom>
          <a:solidFill>
            <a:srgbClr val="00B050">
              <a:alpha val="20000"/>
            </a:srgbClr>
          </a:solidFill>
        </p:spPr>
        <p:txBody>
          <a:bodyPr wrap="square" rtlCol="0">
            <a:spAutoFit/>
          </a:bodyPr>
          <a:lstStyle/>
          <a:p>
            <a:r>
              <a:rPr lang="en-US" sz="5400" dirty="0" smtClean="0">
                <a:solidFill>
                  <a:schemeClr val="bg1"/>
                </a:solidFill>
                <a:effectLst>
                  <a:outerShdw blurRad="38100" dist="38100" dir="2700000" algn="tl">
                    <a:srgbClr val="000000">
                      <a:alpha val="43137"/>
                    </a:srgbClr>
                  </a:outerShdw>
                </a:effectLst>
              </a:rPr>
              <a:t>Para </a:t>
            </a:r>
            <a:r>
              <a:rPr lang="en-US" sz="5400" dirty="0" err="1" smtClean="0">
                <a:solidFill>
                  <a:schemeClr val="bg1"/>
                </a:solidFill>
                <a:effectLst>
                  <a:outerShdw blurRad="38100" dist="38100" dir="2700000" algn="tl">
                    <a:srgbClr val="000000">
                      <a:alpha val="43137"/>
                    </a:srgbClr>
                  </a:outerShdw>
                </a:effectLst>
              </a:rPr>
              <a:t>terminar</a:t>
            </a:r>
            <a:r>
              <a:rPr lang="en-US" sz="5400" dirty="0" smtClean="0">
                <a:solidFill>
                  <a:schemeClr val="bg1"/>
                </a:solidFill>
                <a:effectLst>
                  <a:outerShdw blurRad="38100" dist="38100" dir="2700000" algn="tl">
                    <a:srgbClr val="000000">
                      <a:alpha val="43137"/>
                    </a:srgbClr>
                  </a:outerShdw>
                </a:effectLst>
              </a:rPr>
              <a:t> </a:t>
            </a:r>
            <a:r>
              <a:rPr lang="en-US" sz="5400" dirty="0" smtClean="0">
                <a:solidFill>
                  <a:schemeClr val="bg1"/>
                </a:solidFill>
                <a:effectLst>
                  <a:outerShdw blurRad="38100" dist="38100" dir="2700000" algn="tl">
                    <a:srgbClr val="000000">
                      <a:alpha val="43137"/>
                    </a:srgbClr>
                  </a:outerShdw>
                </a:effectLst>
              </a:rPr>
              <a:t>un </a:t>
            </a:r>
            <a:r>
              <a:rPr lang="en-US" sz="5400" dirty="0" err="1" smtClean="0">
                <a:solidFill>
                  <a:schemeClr val="bg1"/>
                </a:solidFill>
                <a:effectLst>
                  <a:outerShdw blurRad="38100" dist="38100" dir="2700000" algn="tl">
                    <a:srgbClr val="000000">
                      <a:alpha val="43137"/>
                    </a:srgbClr>
                  </a:outerShdw>
                </a:effectLst>
              </a:rPr>
              <a:t>repaso</a:t>
            </a:r>
            <a:r>
              <a:rPr lang="en-US" sz="5400" dirty="0" smtClean="0">
                <a:solidFill>
                  <a:schemeClr val="bg1"/>
                </a:solidFill>
                <a:effectLst>
                  <a:outerShdw blurRad="38100" dist="38100" dir="2700000" algn="tl">
                    <a:srgbClr val="000000">
                      <a:alpha val="43137"/>
                    </a:srgbClr>
                  </a:outerShdw>
                </a:effectLst>
              </a:rPr>
              <a:t> </a:t>
            </a:r>
            <a:r>
              <a:rPr lang="en-US" sz="5400" dirty="0" smtClean="0">
                <a:solidFill>
                  <a:schemeClr val="bg1"/>
                </a:solidFill>
                <a:effectLst>
                  <a:outerShdw blurRad="38100" dist="38100" dir="2700000" algn="tl">
                    <a:srgbClr val="000000">
                      <a:alpha val="43137"/>
                    </a:srgbClr>
                  </a:outerShdw>
                </a:effectLst>
              </a:rPr>
              <a:t>con </a:t>
            </a:r>
            <a:r>
              <a:rPr lang="en-US" sz="5400" dirty="0" err="1" smtClean="0">
                <a:solidFill>
                  <a:schemeClr val="bg1"/>
                </a:solidFill>
                <a:effectLst>
                  <a:outerShdw blurRad="38100" dist="38100" dir="2700000" algn="tl">
                    <a:srgbClr val="000000">
                      <a:alpha val="43137"/>
                    </a:srgbClr>
                  </a:outerShdw>
                </a:effectLst>
              </a:rPr>
              <a:t>datos</a:t>
            </a:r>
            <a:r>
              <a:rPr lang="en-US" sz="5400" dirty="0" smtClean="0">
                <a:solidFill>
                  <a:schemeClr val="bg1"/>
                </a:solidFill>
                <a:effectLst>
                  <a:outerShdw blurRad="38100" dist="38100" dir="2700000" algn="tl">
                    <a:srgbClr val="000000">
                      <a:alpha val="43137"/>
                    </a:srgbClr>
                  </a:outerShdw>
                </a:effectLst>
              </a:rPr>
              <a:t> y </a:t>
            </a:r>
            <a:r>
              <a:rPr lang="en-US" sz="5400" dirty="0" err="1" smtClean="0">
                <a:solidFill>
                  <a:schemeClr val="bg1"/>
                </a:solidFill>
                <a:effectLst>
                  <a:outerShdw blurRad="38100" dist="38100" dir="2700000" algn="tl">
                    <a:srgbClr val="000000">
                      <a:alpha val="43137"/>
                    </a:srgbClr>
                  </a:outerShdw>
                </a:effectLst>
              </a:rPr>
              <a:t>características</a:t>
            </a:r>
            <a:r>
              <a:rPr lang="en-US" sz="5400" dirty="0" smtClean="0">
                <a:solidFill>
                  <a:schemeClr val="bg1"/>
                </a:solidFill>
                <a:effectLst>
                  <a:outerShdw blurRad="38100" dist="38100" dir="2700000" algn="tl">
                    <a:srgbClr val="000000">
                      <a:alpha val="43137"/>
                    </a:srgbClr>
                  </a:outerShdw>
                </a:effectLst>
              </a:rPr>
              <a:t> de </a:t>
            </a:r>
            <a:r>
              <a:rPr lang="en-US" sz="5400" dirty="0" err="1" smtClean="0">
                <a:solidFill>
                  <a:schemeClr val="bg1"/>
                </a:solidFill>
                <a:effectLst>
                  <a:outerShdw blurRad="38100" dist="38100" dir="2700000" algn="tl">
                    <a:srgbClr val="000000">
                      <a:alpha val="43137"/>
                    </a:srgbClr>
                  </a:outerShdw>
                </a:effectLst>
              </a:rPr>
              <a:t>algunos</a:t>
            </a:r>
            <a:r>
              <a:rPr lang="en-US" sz="5400" dirty="0" smtClean="0">
                <a:solidFill>
                  <a:schemeClr val="bg1"/>
                </a:solidFill>
                <a:effectLst>
                  <a:outerShdw blurRad="38100" dist="38100" dir="2700000" algn="tl">
                    <a:srgbClr val="000000">
                      <a:alpha val="43137"/>
                    </a:srgbClr>
                  </a:outerShdw>
                </a:effectLst>
              </a:rPr>
              <a:t> LPs</a:t>
            </a:r>
            <a:endParaRPr lang="es-ES" sz="5400" dirty="0">
              <a:solidFill>
                <a:schemeClr val="bg1"/>
              </a:solidFill>
              <a:effectLst>
                <a:outerShdw blurRad="38100" dist="38100" dir="2700000" algn="tl">
                  <a:srgbClr val="000000">
                    <a:alpha val="43137"/>
                  </a:srgbClr>
                </a:outerShdw>
              </a:effectLst>
            </a:endParaRPr>
          </a:p>
        </p:txBody>
      </p:sp>
      <p:sp>
        <p:nvSpPr>
          <p:cNvPr id="3" name="Footer Placeholder 2"/>
          <p:cNvSpPr>
            <a:spLocks noGrp="1"/>
          </p:cNvSpPr>
          <p:nvPr>
            <p:ph type="ftr" sz="quarter" idx="11"/>
          </p:nvPr>
        </p:nvSpPr>
        <p:spPr/>
        <p:txBody>
          <a:bodyPr/>
          <a:lstStyle/>
          <a:p>
            <a:pPr algn="l"/>
            <a:r>
              <a:rPr lang="en-US" smtClean="0"/>
              <a:t>(C) LP Curso 2022</a:t>
            </a:r>
            <a:endParaRPr lang="en-US" dirty="0"/>
          </a:p>
        </p:txBody>
      </p:sp>
    </p:spTree>
    <p:extLst>
      <p:ext uri="{BB962C8B-B14F-4D97-AF65-F5344CB8AC3E}">
        <p14:creationId xmlns:p14="http://schemas.microsoft.com/office/powerpoint/2010/main" val="2896189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0417" y="2161704"/>
            <a:ext cx="9141031" cy="256076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extBox 15"/>
          <p:cNvSpPr txBox="1"/>
          <p:nvPr/>
        </p:nvSpPr>
        <p:spPr>
          <a:xfrm>
            <a:off x="1600199" y="2258418"/>
            <a:ext cx="9067800" cy="830997"/>
          </a:xfrm>
          <a:prstGeom prst="rect">
            <a:avLst/>
          </a:prstGeom>
          <a:noFill/>
          <a:ln>
            <a:noFill/>
          </a:ln>
        </p:spPr>
        <p:txBody>
          <a:bodyPr wrap="square" rtlCol="0">
            <a:spAutoFit/>
          </a:bodyPr>
          <a:lstStyle/>
          <a:p>
            <a:pPr marL="342900" indent="-342900">
              <a:buFontTx/>
              <a:buChar char="-"/>
            </a:pPr>
            <a:r>
              <a:rPr lang="en-US" sz="2400" dirty="0" err="1" smtClean="0">
                <a:solidFill>
                  <a:schemeClr val="bg1"/>
                </a:solidFill>
                <a:effectLst>
                  <a:outerShdw blurRad="38100" dist="38100" dir="2700000" algn="tl">
                    <a:srgbClr val="000000">
                      <a:alpha val="43137"/>
                    </a:srgbClr>
                  </a:outerShdw>
                </a:effectLst>
              </a:rPr>
              <a:t>Usado</a:t>
            </a:r>
            <a:r>
              <a:rPr lang="en-US" sz="2400" dirty="0" smtClean="0">
                <a:solidFill>
                  <a:schemeClr val="bg1"/>
                </a:solidFill>
                <a:effectLst>
                  <a:outerShdw blurRad="38100" dist="38100" dir="2700000" algn="tl">
                    <a:srgbClr val="000000">
                      <a:alpha val="43137"/>
                    </a:srgbClr>
                  </a:outerShdw>
                </a:effectLst>
              </a:rPr>
              <a:t> </a:t>
            </a:r>
            <a:r>
              <a:rPr lang="en-US" sz="2400" dirty="0" err="1">
                <a:solidFill>
                  <a:schemeClr val="bg1"/>
                </a:solidFill>
                <a:effectLst>
                  <a:outerShdw blurRad="38100" dist="38100" dir="2700000" algn="tl">
                    <a:srgbClr val="000000">
                      <a:alpha val="43137"/>
                    </a:srgbClr>
                  </a:outerShdw>
                </a:effectLst>
              </a:rPr>
              <a:t>tanto</a:t>
            </a:r>
            <a:r>
              <a:rPr lang="en-US" sz="2400" dirty="0">
                <a:solidFill>
                  <a:schemeClr val="bg1"/>
                </a:solidFill>
                <a:effectLst>
                  <a:outerShdw blurRad="38100" dist="38100" dir="2700000" algn="tl">
                    <a:srgbClr val="000000">
                      <a:alpha val="43137"/>
                    </a:srgbClr>
                  </a:outerShdw>
                </a:effectLst>
              </a:rPr>
              <a:t> para </a:t>
            </a:r>
            <a:r>
              <a:rPr lang="en-US" sz="2400" dirty="0" err="1">
                <a:solidFill>
                  <a:schemeClr val="bg1"/>
                </a:solidFill>
                <a:effectLst>
                  <a:outerShdw blurRad="38100" dist="38100" dir="2700000" algn="tl">
                    <a:srgbClr val="000000">
                      <a:alpha val="43137"/>
                    </a:srgbClr>
                  </a:outerShdw>
                </a:effectLst>
              </a:rPr>
              <a:t>desarrollo</a:t>
            </a:r>
            <a:r>
              <a:rPr lang="en-US" sz="2400" dirty="0">
                <a:solidFill>
                  <a:schemeClr val="bg1"/>
                </a:solidFill>
                <a:effectLst>
                  <a:outerShdw blurRad="38100" dist="38100" dir="2700000" algn="tl">
                    <a:srgbClr val="000000">
                      <a:alpha val="43137"/>
                    </a:srgbClr>
                  </a:outerShdw>
                </a:effectLst>
              </a:rPr>
              <a:t> desktop, </a:t>
            </a:r>
            <a:r>
              <a:rPr lang="en-US" sz="2400" dirty="0" err="1">
                <a:solidFill>
                  <a:schemeClr val="bg1"/>
                </a:solidFill>
                <a:effectLst>
                  <a:outerShdw blurRad="38100" dist="38100" dir="2700000" algn="tl">
                    <a:srgbClr val="000000">
                      <a:alpha val="43137"/>
                    </a:srgbClr>
                  </a:outerShdw>
                </a:effectLst>
              </a:rPr>
              <a:t>IoT</a:t>
            </a:r>
            <a:r>
              <a:rPr lang="en-US" sz="2400" dirty="0">
                <a:solidFill>
                  <a:schemeClr val="bg1"/>
                </a:solidFill>
                <a:effectLst>
                  <a:outerShdw blurRad="38100" dist="38100" dir="2700000" algn="tl">
                    <a:srgbClr val="000000">
                      <a:alpha val="43137"/>
                    </a:srgbClr>
                  </a:outerShdw>
                </a:effectLst>
              </a:rPr>
              <a:t> </a:t>
            </a:r>
            <a:r>
              <a:rPr lang="en-US" sz="2400" dirty="0" err="1">
                <a:solidFill>
                  <a:schemeClr val="bg1"/>
                </a:solidFill>
                <a:effectLst>
                  <a:outerShdw blurRad="38100" dist="38100" dir="2700000" algn="tl">
                    <a:srgbClr val="000000">
                      <a:alpha val="43137"/>
                    </a:srgbClr>
                  </a:outerShdw>
                </a:effectLst>
              </a:rPr>
              <a:t>como</a:t>
            </a:r>
            <a:r>
              <a:rPr lang="en-US" sz="2400" dirty="0">
                <a:solidFill>
                  <a:schemeClr val="bg1"/>
                </a:solidFill>
                <a:effectLst>
                  <a:outerShdw blurRad="38100" dist="38100" dir="2700000" algn="tl">
                    <a:srgbClr val="000000">
                      <a:alpha val="43137"/>
                    </a:srgbClr>
                  </a:outerShdw>
                </a:effectLst>
              </a:rPr>
              <a:t> web. </a:t>
            </a:r>
            <a:endParaRPr lang="en-US" sz="2400" dirty="0" smtClean="0">
              <a:solidFill>
                <a:schemeClr val="bg1"/>
              </a:solidFill>
              <a:effectLst>
                <a:outerShdw blurRad="38100" dist="38100" dir="2700000" algn="tl">
                  <a:srgbClr val="000000">
                    <a:alpha val="43137"/>
                  </a:srgbClr>
                </a:outerShdw>
              </a:effectLst>
            </a:endParaRPr>
          </a:p>
          <a:p>
            <a:pPr marL="342900" indent="-342900">
              <a:buFontTx/>
              <a:buChar char="-"/>
            </a:pPr>
            <a:r>
              <a:rPr lang="en-US" sz="2400" dirty="0" smtClean="0">
                <a:solidFill>
                  <a:schemeClr val="bg1"/>
                </a:solidFill>
                <a:effectLst>
                  <a:outerShdw blurRad="38100" dist="38100" dir="2700000" algn="tl">
                    <a:srgbClr val="000000">
                      <a:alpha val="43137"/>
                    </a:srgbClr>
                  </a:outerShdw>
                </a:effectLst>
              </a:rPr>
              <a:t>Framework </a:t>
            </a:r>
            <a:r>
              <a:rPr lang="en-US" sz="2400" dirty="0">
                <a:solidFill>
                  <a:schemeClr val="bg1"/>
                </a:solidFill>
                <a:effectLst>
                  <a:outerShdw blurRad="38100" dist="38100" dir="2700000" algn="tl">
                    <a:srgbClr val="000000">
                      <a:alpha val="43137"/>
                    </a:srgbClr>
                  </a:outerShdw>
                </a:effectLst>
              </a:rPr>
              <a:t>Django</a:t>
            </a:r>
          </a:p>
        </p:txBody>
      </p:sp>
      <p:sp>
        <p:nvSpPr>
          <p:cNvPr id="7" name="Rectangle 6"/>
          <p:cNvSpPr/>
          <p:nvPr/>
        </p:nvSpPr>
        <p:spPr>
          <a:xfrm>
            <a:off x="4994574" y="4712728"/>
            <a:ext cx="5673426" cy="2164958"/>
          </a:xfrm>
          <a:prstGeom prst="rect">
            <a:avLst/>
          </a:prstGeom>
          <a:solidFill>
            <a:srgbClr val="66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angle 3"/>
          <p:cNvSpPr/>
          <p:nvPr/>
        </p:nvSpPr>
        <p:spPr>
          <a:xfrm>
            <a:off x="3886200" y="1"/>
            <a:ext cx="6781800" cy="2209801"/>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angle 2"/>
          <p:cNvSpPr/>
          <p:nvPr/>
        </p:nvSpPr>
        <p:spPr>
          <a:xfrm>
            <a:off x="1524000" y="1"/>
            <a:ext cx="2362200" cy="22098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TextBox 14"/>
          <p:cNvSpPr txBox="1"/>
          <p:nvPr/>
        </p:nvSpPr>
        <p:spPr>
          <a:xfrm>
            <a:off x="3814431" y="86859"/>
            <a:ext cx="5086844" cy="2062103"/>
          </a:xfrm>
          <a:prstGeom prst="rect">
            <a:avLst/>
          </a:prstGeom>
          <a:noFill/>
          <a:ln>
            <a:noFill/>
          </a:ln>
        </p:spPr>
        <p:txBody>
          <a:bodyPr wrap="square" rtlCol="0">
            <a:spAutoFit/>
          </a:bodyPr>
          <a:lstStyle/>
          <a:p>
            <a:r>
              <a:rPr lang="en-US" sz="2400" dirty="0" smtClean="0">
                <a:solidFill>
                  <a:schemeClr val="bg1"/>
                </a:solidFill>
                <a:effectLst>
                  <a:outerShdw blurRad="38100" dist="38100" dir="2700000" algn="tl">
                    <a:srgbClr val="000000">
                      <a:alpha val="43137"/>
                    </a:srgbClr>
                  </a:outerShdw>
                </a:effectLst>
              </a:rPr>
              <a:t>LP </a:t>
            </a:r>
            <a:r>
              <a:rPr lang="en-US" sz="2400" dirty="0" err="1" smtClean="0">
                <a:solidFill>
                  <a:schemeClr val="bg1"/>
                </a:solidFill>
                <a:effectLst>
                  <a:outerShdw blurRad="38100" dist="38100" dir="2700000" algn="tl">
                    <a:srgbClr val="000000">
                      <a:alpha val="43137"/>
                    </a:srgbClr>
                  </a:outerShdw>
                </a:effectLst>
              </a:rPr>
              <a:t>Funcional</a:t>
            </a:r>
            <a:r>
              <a:rPr lang="en-US" sz="2400" dirty="0" smtClean="0">
                <a:solidFill>
                  <a:schemeClr val="bg1"/>
                </a:solidFill>
                <a:effectLst>
                  <a:outerShdw blurRad="38100" dist="38100" dir="2700000" algn="tl">
                    <a:srgbClr val="000000">
                      <a:alpha val="43137"/>
                    </a:srgbClr>
                  </a:outerShdw>
                </a:effectLst>
              </a:rPr>
              <a:t> y OO. </a:t>
            </a:r>
            <a:r>
              <a:rPr lang="en-US" sz="2400" dirty="0" err="1" smtClean="0">
                <a:solidFill>
                  <a:schemeClr val="bg1"/>
                </a:solidFill>
                <a:effectLst>
                  <a:outerShdw blurRad="38100" dist="38100" dir="2700000" algn="tl">
                    <a:srgbClr val="000000">
                      <a:alpha val="43137"/>
                    </a:srgbClr>
                  </a:outerShdw>
                </a:effectLst>
              </a:rPr>
              <a:t>Interpretado</a:t>
            </a:r>
            <a:r>
              <a:rPr lang="en-US" sz="2400" dirty="0" smtClean="0">
                <a:solidFill>
                  <a:schemeClr val="bg1"/>
                </a:solidFill>
                <a:effectLst>
                  <a:outerShdw blurRad="38100" dist="38100" dir="2700000" algn="tl">
                    <a:srgbClr val="000000">
                      <a:alpha val="43137"/>
                    </a:srgbClr>
                  </a:outerShdw>
                </a:effectLst>
              </a:rPr>
              <a:t> </a:t>
            </a:r>
            <a:r>
              <a:rPr lang="en-US" sz="2400" dirty="0">
                <a:solidFill>
                  <a:schemeClr val="bg1"/>
                </a:solidFill>
                <a:effectLst>
                  <a:outerShdw blurRad="38100" dist="38100" dir="2700000" algn="tl">
                    <a:srgbClr val="000000">
                      <a:alpha val="43137"/>
                    </a:srgbClr>
                  </a:outerShdw>
                </a:effectLst>
              </a:rPr>
              <a:t>y con </a:t>
            </a:r>
            <a:r>
              <a:rPr lang="en-US" sz="2400" dirty="0" err="1">
                <a:solidFill>
                  <a:schemeClr val="bg1"/>
                </a:solidFill>
                <a:effectLst>
                  <a:outerShdw blurRad="38100" dist="38100" dir="2700000" algn="tl">
                    <a:srgbClr val="000000">
                      <a:alpha val="43137"/>
                    </a:srgbClr>
                  </a:outerShdw>
                </a:effectLst>
              </a:rPr>
              <a:t>tipado</a:t>
            </a:r>
            <a:r>
              <a:rPr lang="en-US" sz="2400" dirty="0">
                <a:solidFill>
                  <a:schemeClr val="bg1"/>
                </a:solidFill>
                <a:effectLst>
                  <a:outerShdw blurRad="38100" dist="38100" dir="2700000" algn="tl">
                    <a:srgbClr val="000000">
                      <a:alpha val="43137"/>
                    </a:srgbClr>
                  </a:outerShdw>
                </a:effectLst>
              </a:rPr>
              <a:t> </a:t>
            </a:r>
            <a:r>
              <a:rPr lang="en-US" sz="2400" dirty="0" err="1">
                <a:solidFill>
                  <a:schemeClr val="bg1"/>
                </a:solidFill>
                <a:effectLst>
                  <a:outerShdw blurRad="38100" dist="38100" dir="2700000" algn="tl">
                    <a:srgbClr val="000000">
                      <a:alpha val="43137"/>
                    </a:srgbClr>
                  </a:outerShdw>
                </a:effectLst>
              </a:rPr>
              <a:t>dinámico</a:t>
            </a:r>
            <a:endParaRPr lang="en-US" sz="2000" dirty="0">
              <a:solidFill>
                <a:schemeClr val="bg1"/>
              </a:solidFill>
            </a:endParaRPr>
          </a:p>
          <a:p>
            <a:r>
              <a:rPr lang="en-US" sz="2000" dirty="0" err="1">
                <a:solidFill>
                  <a:schemeClr val="bg1"/>
                </a:solidFill>
              </a:rPr>
              <a:t>S</a:t>
            </a:r>
            <a:r>
              <a:rPr lang="en-US" sz="2000" dirty="0" err="1" smtClean="0">
                <a:solidFill>
                  <a:schemeClr val="bg1"/>
                </a:solidFill>
              </a:rPr>
              <a:t>intaxis</a:t>
            </a:r>
            <a:r>
              <a:rPr lang="en-US" sz="2000" dirty="0" smtClean="0">
                <a:solidFill>
                  <a:schemeClr val="bg1"/>
                </a:solidFill>
              </a:rPr>
              <a:t> simple y </a:t>
            </a:r>
            <a:r>
              <a:rPr lang="en-US" sz="2000" dirty="0" err="1">
                <a:solidFill>
                  <a:schemeClr val="bg1"/>
                </a:solidFill>
              </a:rPr>
              <a:t>expresivas</a:t>
            </a:r>
            <a:r>
              <a:rPr lang="en-US" sz="2000" dirty="0">
                <a:solidFill>
                  <a:schemeClr val="bg1"/>
                </a:solidFill>
              </a:rPr>
              <a:t>  </a:t>
            </a:r>
            <a:r>
              <a:rPr lang="en-US" sz="2000" dirty="0" err="1">
                <a:solidFill>
                  <a:schemeClr val="bg1"/>
                </a:solidFill>
              </a:rPr>
              <a:t>construcciones</a:t>
            </a:r>
            <a:r>
              <a:rPr lang="en-US" sz="2000" dirty="0">
                <a:solidFill>
                  <a:schemeClr val="bg1"/>
                </a:solidFill>
              </a:rPr>
              <a:t>  built-in  </a:t>
            </a:r>
          </a:p>
          <a:p>
            <a:r>
              <a:rPr lang="en-US" sz="2000" dirty="0">
                <a:solidFill>
                  <a:schemeClr val="bg1"/>
                </a:solidFill>
              </a:rPr>
              <a:t>Flexible y con </a:t>
            </a:r>
            <a:r>
              <a:rPr lang="en-US" sz="2000" dirty="0" err="1">
                <a:solidFill>
                  <a:schemeClr val="bg1"/>
                </a:solidFill>
              </a:rPr>
              <a:t>capacidades</a:t>
            </a:r>
            <a:r>
              <a:rPr lang="en-US" sz="2000" dirty="0">
                <a:solidFill>
                  <a:schemeClr val="bg1"/>
                </a:solidFill>
              </a:rPr>
              <a:t> </a:t>
            </a:r>
            <a:r>
              <a:rPr lang="en-US" sz="2000" dirty="0" err="1">
                <a:solidFill>
                  <a:schemeClr val="bg1"/>
                </a:solidFill>
              </a:rPr>
              <a:t>para</a:t>
            </a:r>
            <a:r>
              <a:rPr lang="en-US" sz="2000" dirty="0">
                <a:solidFill>
                  <a:schemeClr val="bg1"/>
                </a:solidFill>
              </a:rPr>
              <a:t> </a:t>
            </a:r>
            <a:r>
              <a:rPr lang="en-US" sz="2000" dirty="0" err="1">
                <a:solidFill>
                  <a:schemeClr val="bg1"/>
                </a:solidFill>
              </a:rPr>
              <a:t>Metaprogramación</a:t>
            </a:r>
            <a:endParaRPr lang="en-US" sz="2000" dirty="0">
              <a:solidFill>
                <a:schemeClr val="bg1"/>
              </a:solidFill>
            </a:endParaRPr>
          </a:p>
        </p:txBody>
      </p:sp>
      <p:sp>
        <p:nvSpPr>
          <p:cNvPr id="20" name="TextBox 19"/>
          <p:cNvSpPr txBox="1"/>
          <p:nvPr/>
        </p:nvSpPr>
        <p:spPr>
          <a:xfrm>
            <a:off x="5334000" y="4801788"/>
            <a:ext cx="5174272" cy="1938992"/>
          </a:xfrm>
          <a:prstGeom prst="rect">
            <a:avLst/>
          </a:prstGeom>
          <a:noFill/>
          <a:ln>
            <a:noFill/>
          </a:ln>
        </p:spPr>
        <p:txBody>
          <a:bodyPr wrap="square" rtlCol="0">
            <a:spAutoFit/>
          </a:bodyPr>
          <a:lstStyle/>
          <a:p>
            <a:r>
              <a:rPr lang="en-US" sz="2000" dirty="0">
                <a:solidFill>
                  <a:schemeClr val="bg1"/>
                </a:solidFill>
                <a:effectLst>
                  <a:outerShdw blurRad="38100" dist="38100" dir="2700000" algn="tl">
                    <a:srgbClr val="000000">
                      <a:alpha val="43137"/>
                    </a:srgbClr>
                  </a:outerShdw>
                </a:effectLst>
              </a:rPr>
              <a:t>Gran </a:t>
            </a:r>
            <a:r>
              <a:rPr lang="en-US" sz="2000" dirty="0" err="1">
                <a:solidFill>
                  <a:schemeClr val="bg1"/>
                </a:solidFill>
                <a:effectLst>
                  <a:outerShdw blurRad="38100" dist="38100" dir="2700000" algn="tl">
                    <a:srgbClr val="000000">
                      <a:alpha val="43137"/>
                    </a:srgbClr>
                  </a:outerShdw>
                </a:effectLst>
              </a:rPr>
              <a:t>aceptación</a:t>
            </a:r>
            <a:r>
              <a:rPr lang="en-US" sz="2000" dirty="0">
                <a:solidFill>
                  <a:schemeClr val="bg1"/>
                </a:solidFill>
                <a:effectLst>
                  <a:outerShdw blurRad="38100" dist="38100" dir="2700000" algn="tl">
                    <a:srgbClr val="000000">
                      <a:alpha val="43137"/>
                    </a:srgbClr>
                  </a:outerShdw>
                </a:effectLst>
              </a:rPr>
              <a:t> en la </a:t>
            </a:r>
            <a:r>
              <a:rPr lang="en-US" sz="2000" dirty="0" err="1">
                <a:solidFill>
                  <a:schemeClr val="bg1"/>
                </a:solidFill>
                <a:effectLst>
                  <a:outerShdw blurRad="38100" dist="38100" dir="2700000" algn="tl">
                    <a:srgbClr val="000000">
                      <a:alpha val="43137"/>
                    </a:srgbClr>
                  </a:outerShdw>
                </a:effectLst>
              </a:rPr>
              <a:t>enseñanza</a:t>
            </a:r>
            <a:endParaRPr lang="en-US" sz="2000" dirty="0">
              <a:solidFill>
                <a:schemeClr val="bg1"/>
              </a:solidFill>
              <a:effectLst>
                <a:outerShdw blurRad="38100" dist="38100" dir="2700000" algn="tl">
                  <a:srgbClr val="000000">
                    <a:alpha val="43137"/>
                  </a:srgbClr>
                </a:outerShdw>
              </a:effectLst>
            </a:endParaRPr>
          </a:p>
          <a:p>
            <a:r>
              <a:rPr lang="en-US" sz="2000" b="1" dirty="0">
                <a:solidFill>
                  <a:schemeClr val="bg1"/>
                </a:solidFill>
                <a:effectLst>
                  <a:outerShdw blurRad="38100" dist="38100" dir="2700000" algn="tl">
                    <a:srgbClr val="000000">
                      <a:alpha val="43137"/>
                    </a:srgbClr>
                  </a:outerShdw>
                </a:effectLst>
              </a:rPr>
              <a:t>8 de los Top 10 </a:t>
            </a:r>
            <a:r>
              <a:rPr lang="en-US" sz="2000" dirty="0" err="1">
                <a:solidFill>
                  <a:schemeClr val="bg1"/>
                </a:solidFill>
                <a:effectLst>
                  <a:outerShdw blurRad="38100" dist="38100" dir="2700000" algn="tl">
                    <a:srgbClr val="000000">
                      <a:alpha val="43137"/>
                    </a:srgbClr>
                  </a:outerShdw>
                </a:effectLst>
              </a:rPr>
              <a:t>departamentos</a:t>
            </a:r>
            <a:r>
              <a:rPr lang="en-US" sz="2000" dirty="0">
                <a:solidFill>
                  <a:schemeClr val="bg1"/>
                </a:solidFill>
                <a:effectLst>
                  <a:outerShdw blurRad="38100" dist="38100" dir="2700000" algn="tl">
                    <a:srgbClr val="000000">
                      <a:alpha val="43137"/>
                    </a:srgbClr>
                  </a:outerShdw>
                </a:effectLst>
              </a:rPr>
              <a:t> de </a:t>
            </a:r>
            <a:r>
              <a:rPr lang="en-US" sz="2000" b="1" dirty="0">
                <a:solidFill>
                  <a:schemeClr val="bg1"/>
                </a:solidFill>
                <a:effectLst>
                  <a:outerShdw blurRad="38100" dist="38100" dir="2700000" algn="tl">
                    <a:srgbClr val="000000">
                      <a:alpha val="43137"/>
                    </a:srgbClr>
                  </a:outerShdw>
                </a:effectLst>
              </a:rPr>
              <a:t>CC</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usan</a:t>
            </a:r>
            <a:r>
              <a:rPr lang="en-US" sz="2000" dirty="0">
                <a:solidFill>
                  <a:schemeClr val="bg1"/>
                </a:solidFill>
                <a:effectLst>
                  <a:outerShdw blurRad="38100" dist="38100" dir="2700000" algn="tl">
                    <a:srgbClr val="000000">
                      <a:alpha val="43137"/>
                    </a:srgbClr>
                  </a:outerShdw>
                </a:effectLst>
              </a:rPr>
              <a:t>  Python en </a:t>
            </a:r>
            <a:r>
              <a:rPr lang="en-US" sz="2000" dirty="0" err="1">
                <a:solidFill>
                  <a:schemeClr val="bg1"/>
                </a:solidFill>
                <a:effectLst>
                  <a:outerShdw blurRad="38100" dist="38100" dir="2700000" algn="tl">
                    <a:srgbClr val="000000">
                      <a:alpha val="43137"/>
                    </a:srgbClr>
                  </a:outerShdw>
                </a:effectLst>
              </a:rPr>
              <a:t>sus</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cursos</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introductorios</a:t>
            </a:r>
            <a:endParaRPr lang="en-US" sz="2000" dirty="0">
              <a:solidFill>
                <a:schemeClr val="bg1"/>
              </a:solidFill>
              <a:effectLst>
                <a:outerShdw blurRad="38100" dist="38100" dir="2700000" algn="tl">
                  <a:srgbClr val="000000">
                    <a:alpha val="43137"/>
                  </a:srgbClr>
                </a:outerShdw>
              </a:effectLst>
            </a:endParaRPr>
          </a:p>
          <a:p>
            <a:r>
              <a:rPr lang="en-US" sz="2000" dirty="0">
                <a:solidFill>
                  <a:schemeClr val="bg1"/>
                </a:solidFill>
                <a:effectLst>
                  <a:outerShdw blurRad="38100" dist="38100" dir="2700000" algn="tl">
                    <a:srgbClr val="000000">
                      <a:alpha val="43137"/>
                    </a:srgbClr>
                  </a:outerShdw>
                </a:effectLst>
              </a:rPr>
              <a:t>Stanford, Cornell, MIT, Berkeley, Carnegie Mellon</a:t>
            </a:r>
          </a:p>
          <a:p>
            <a:r>
              <a:rPr lang="en-US" sz="2000" b="1" dirty="0">
                <a:solidFill>
                  <a:schemeClr val="bg1"/>
                </a:solidFill>
                <a:effectLst>
                  <a:outerShdw blurRad="38100" dist="38100" dir="2700000" algn="tl">
                    <a:srgbClr val="000000">
                      <a:alpha val="43137"/>
                    </a:srgbClr>
                  </a:outerShdw>
                </a:effectLst>
              </a:rPr>
              <a:t>27 of the Top 40                             </a:t>
            </a:r>
            <a:r>
              <a:rPr lang="en-US" dirty="0">
                <a:solidFill>
                  <a:schemeClr val="bg1"/>
                </a:solidFill>
                <a:latin typeface="Consolas" pitchFamily="49" charset="0"/>
                <a:cs typeface="Consolas" pitchFamily="49" charset="0"/>
              </a:rPr>
              <a:t>cacm.acm.org</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1" y="228600"/>
            <a:ext cx="1566949" cy="964276"/>
          </a:xfrm>
          <a:prstGeom prst="rect">
            <a:avLst/>
          </a:prstGeom>
        </p:spPr>
      </p:pic>
      <p:sp>
        <p:nvSpPr>
          <p:cNvPr id="25" name="Rectangle 24"/>
          <p:cNvSpPr/>
          <p:nvPr/>
        </p:nvSpPr>
        <p:spPr>
          <a:xfrm>
            <a:off x="1521526" y="4722466"/>
            <a:ext cx="1771784" cy="10664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4366" y="5002343"/>
            <a:ext cx="1546102" cy="490069"/>
          </a:xfrm>
          <a:prstGeom prst="rect">
            <a:avLst/>
          </a:prstGeom>
        </p:spPr>
      </p:pic>
      <p:sp>
        <p:nvSpPr>
          <p:cNvPr id="21" name="Rectangle 20"/>
          <p:cNvSpPr/>
          <p:nvPr/>
        </p:nvSpPr>
        <p:spPr>
          <a:xfrm>
            <a:off x="3276670" y="4712728"/>
            <a:ext cx="1717905" cy="11436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52357" y="4801788"/>
            <a:ext cx="863781" cy="827074"/>
          </a:xfrm>
          <a:prstGeom prst="rect">
            <a:avLst/>
          </a:prstGeom>
        </p:spPr>
      </p:pic>
      <p:sp>
        <p:nvSpPr>
          <p:cNvPr id="6" name="Rectangle 5"/>
          <p:cNvSpPr/>
          <p:nvPr/>
        </p:nvSpPr>
        <p:spPr>
          <a:xfrm>
            <a:off x="3288545" y="5803718"/>
            <a:ext cx="1706029" cy="107396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04683" y="5906945"/>
            <a:ext cx="885626" cy="833749"/>
          </a:xfrm>
          <a:prstGeom prst="rect">
            <a:avLst/>
          </a:prstGeom>
        </p:spPr>
      </p:pic>
      <p:sp>
        <p:nvSpPr>
          <p:cNvPr id="2" name="Slide Number Placeholder 1"/>
          <p:cNvSpPr>
            <a:spLocks noGrp="1"/>
          </p:cNvSpPr>
          <p:nvPr>
            <p:ph type="sldNum" sz="quarter" idx="12"/>
          </p:nvPr>
        </p:nvSpPr>
        <p:spPr>
          <a:xfrm>
            <a:off x="8502534" y="6482082"/>
            <a:ext cx="2133600" cy="365125"/>
          </a:xfrm>
        </p:spPr>
        <p:txBody>
          <a:bodyPr/>
          <a:lstStyle/>
          <a:p>
            <a:fld id="{4C1BB359-29A4-412C-8FDE-62D1BA19A217}" type="slidenum">
              <a:rPr lang="es-ES" smtClean="0">
                <a:solidFill>
                  <a:schemeClr val="bg1"/>
                </a:solidFill>
              </a:rPr>
              <a:pPr/>
              <a:t>31</a:t>
            </a:fld>
            <a:endParaRPr lang="es-ES" dirty="0">
              <a:solidFill>
                <a:schemeClr val="bg1"/>
              </a:solidFill>
            </a:endParaRPr>
          </a:p>
        </p:txBody>
      </p:sp>
      <p:sp>
        <p:nvSpPr>
          <p:cNvPr id="22" name="TextBox 21"/>
          <p:cNvSpPr txBox="1"/>
          <p:nvPr/>
        </p:nvSpPr>
        <p:spPr>
          <a:xfrm>
            <a:off x="1981200" y="1295401"/>
            <a:ext cx="1566949" cy="584775"/>
          </a:xfrm>
          <a:prstGeom prst="rect">
            <a:avLst/>
          </a:prstGeom>
          <a:solidFill>
            <a:schemeClr val="bg1"/>
          </a:solidFill>
          <a:ln>
            <a:noFill/>
          </a:ln>
        </p:spPr>
        <p:txBody>
          <a:bodyPr wrap="square" rtlCol="0">
            <a:spAutoFit/>
          </a:bodyPr>
          <a:lstStyle/>
          <a:p>
            <a:pPr algn="ctr"/>
            <a:r>
              <a:rPr lang="en-US" sz="3200" b="1" dirty="0">
                <a:solidFill>
                  <a:schemeClr val="accent1">
                    <a:lumMod val="75000"/>
                  </a:schemeClr>
                </a:solidFill>
                <a:latin typeface="Myriad Pro Cond" pitchFamily="34" charset="0"/>
              </a:rPr>
              <a:t>1991</a:t>
            </a:r>
            <a:endParaRPr lang="en-US" b="1" dirty="0">
              <a:solidFill>
                <a:schemeClr val="accent1">
                  <a:lumMod val="75000"/>
                </a:schemeClr>
              </a:solidFill>
              <a:latin typeface="Myriad Pro Cond" pitchFamily="34" charset="0"/>
            </a:endParaRPr>
          </a:p>
        </p:txBody>
      </p:sp>
      <p:sp>
        <p:nvSpPr>
          <p:cNvPr id="24" name="Rectangle 23"/>
          <p:cNvSpPr/>
          <p:nvPr/>
        </p:nvSpPr>
        <p:spPr>
          <a:xfrm>
            <a:off x="1523307" y="5793532"/>
            <a:ext cx="1771784" cy="106644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27318" y="5927578"/>
            <a:ext cx="1082206" cy="778481"/>
          </a:xfrm>
          <a:prstGeom prst="rect">
            <a:avLst/>
          </a:prstGeom>
        </p:spPr>
      </p:pic>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16138" y="2728386"/>
            <a:ext cx="914400" cy="914400"/>
          </a:xfrm>
          <a:prstGeom prst="rect">
            <a:avLst/>
          </a:prstGeom>
        </p:spPr>
      </p:pic>
      <p:sp>
        <p:nvSpPr>
          <p:cNvPr id="27" name="TextBox 26"/>
          <p:cNvSpPr txBox="1"/>
          <p:nvPr/>
        </p:nvSpPr>
        <p:spPr>
          <a:xfrm>
            <a:off x="1823953" y="3689389"/>
            <a:ext cx="9067800" cy="830997"/>
          </a:xfrm>
          <a:prstGeom prst="rect">
            <a:avLst/>
          </a:prstGeom>
          <a:noFill/>
          <a:ln>
            <a:noFill/>
          </a:ln>
        </p:spPr>
        <p:txBody>
          <a:bodyPr wrap="square" rtlCol="0">
            <a:spAutoFit/>
          </a:bodyPr>
          <a:lstStyle/>
          <a:p>
            <a:pPr>
              <a:spcBef>
                <a:spcPts val="1200"/>
              </a:spcBef>
            </a:pPr>
            <a:r>
              <a:rPr lang="en-US" sz="2400" dirty="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Crecimiento</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exitoso</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por</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su</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utilización</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en</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Inteligencia</a:t>
            </a:r>
            <a:r>
              <a:rPr lang="en-US" sz="2400" dirty="0" smtClean="0">
                <a:solidFill>
                  <a:schemeClr val="bg1"/>
                </a:solidFill>
                <a:effectLst>
                  <a:outerShdw blurRad="38100" dist="38100" dir="2700000" algn="tl">
                    <a:srgbClr val="000000">
                      <a:alpha val="43137"/>
                    </a:srgbClr>
                  </a:outerShdw>
                </a:effectLst>
              </a:rPr>
              <a:t> Artificial, </a:t>
            </a:r>
            <a:r>
              <a:rPr lang="en-US" sz="2400" dirty="0" err="1" smtClean="0">
                <a:solidFill>
                  <a:schemeClr val="bg1"/>
                </a:solidFill>
                <a:effectLst>
                  <a:outerShdw blurRad="38100" dist="38100" dir="2700000" algn="tl">
                    <a:srgbClr val="000000">
                      <a:alpha val="43137"/>
                    </a:srgbClr>
                  </a:outerShdw>
                </a:effectLst>
              </a:rPr>
              <a:t>Aprendizaje</a:t>
            </a:r>
            <a:r>
              <a:rPr lang="en-US" sz="2400" dirty="0" smtClean="0">
                <a:solidFill>
                  <a:schemeClr val="bg1"/>
                </a:solidFill>
                <a:effectLst>
                  <a:outerShdw blurRad="38100" dist="38100" dir="2700000" algn="tl">
                    <a:srgbClr val="000000">
                      <a:alpha val="43137"/>
                    </a:srgbClr>
                  </a:outerShdw>
                </a:effectLst>
              </a:rPr>
              <a:t> de </a:t>
            </a:r>
            <a:r>
              <a:rPr lang="en-US" sz="2400" dirty="0" err="1" smtClean="0">
                <a:solidFill>
                  <a:schemeClr val="bg1"/>
                </a:solidFill>
                <a:effectLst>
                  <a:outerShdw blurRad="38100" dist="38100" dir="2700000" algn="tl">
                    <a:srgbClr val="000000">
                      <a:alpha val="43137"/>
                    </a:srgbClr>
                  </a:outerShdw>
                </a:effectLst>
              </a:rPr>
              <a:t>Máquina</a:t>
            </a:r>
            <a:r>
              <a:rPr lang="en-US" sz="2400" dirty="0" smtClean="0">
                <a:solidFill>
                  <a:schemeClr val="bg1"/>
                </a:solidFill>
                <a:effectLst>
                  <a:outerShdw blurRad="38100" dist="38100" dir="2700000" algn="tl">
                    <a:srgbClr val="000000">
                      <a:alpha val="43137"/>
                    </a:srgbClr>
                  </a:outerShdw>
                </a:effectLst>
              </a:rPr>
              <a:t> y </a:t>
            </a:r>
            <a:r>
              <a:rPr lang="en-US" sz="2400" dirty="0" err="1" smtClean="0">
                <a:solidFill>
                  <a:schemeClr val="bg1"/>
                </a:solidFill>
                <a:effectLst>
                  <a:outerShdw blurRad="38100" dist="38100" dir="2700000" algn="tl">
                    <a:srgbClr val="000000">
                      <a:alpha val="43137"/>
                    </a:srgbClr>
                  </a:outerShdw>
                </a:effectLst>
              </a:rPr>
              <a:t>Ciencia</a:t>
            </a:r>
            <a:r>
              <a:rPr lang="en-US" sz="2400" dirty="0" smtClean="0">
                <a:solidFill>
                  <a:schemeClr val="bg1"/>
                </a:solidFill>
                <a:effectLst>
                  <a:outerShdw blurRad="38100" dist="38100" dir="2700000" algn="tl">
                    <a:srgbClr val="000000">
                      <a:alpha val="43137"/>
                    </a:srgbClr>
                  </a:outerShdw>
                </a:effectLst>
              </a:rPr>
              <a:t> de </a:t>
            </a:r>
            <a:r>
              <a:rPr lang="en-US" sz="2400" dirty="0" err="1" smtClean="0">
                <a:solidFill>
                  <a:schemeClr val="bg1"/>
                </a:solidFill>
                <a:effectLst>
                  <a:outerShdw blurRad="38100" dist="38100" dir="2700000" algn="tl">
                    <a:srgbClr val="000000">
                      <a:alpha val="43137"/>
                    </a:srgbClr>
                  </a:outerShdw>
                </a:effectLst>
              </a:rPr>
              <a:t>Datos</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Potentes</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bibliotecas</a:t>
            </a:r>
            <a:endParaRPr lang="en-US" sz="2400" dirty="0">
              <a:solidFill>
                <a:schemeClr val="bg1"/>
              </a:solidFill>
              <a:effectLst>
                <a:outerShdw blurRad="38100" dist="38100" dir="2700000" algn="tl">
                  <a:srgbClr val="000000">
                    <a:alpha val="43137"/>
                  </a:srgbClr>
                </a:outerShdw>
              </a:effectLst>
            </a:endParaRPr>
          </a:p>
        </p:txBody>
      </p:sp>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02071" y="19103"/>
            <a:ext cx="1730624" cy="2595936"/>
          </a:xfrm>
          <a:prstGeom prst="rect">
            <a:avLst/>
          </a:prstGeom>
        </p:spPr>
      </p:pic>
      <p:sp>
        <p:nvSpPr>
          <p:cNvPr id="13" name="TextBox 12"/>
          <p:cNvSpPr txBox="1"/>
          <p:nvPr/>
        </p:nvSpPr>
        <p:spPr>
          <a:xfrm>
            <a:off x="8901275" y="2119917"/>
            <a:ext cx="1669072" cy="400110"/>
          </a:xfrm>
          <a:prstGeom prst="rect">
            <a:avLst/>
          </a:prstGeom>
          <a:noFill/>
        </p:spPr>
        <p:txBody>
          <a:bodyPr wrap="square" rtlCol="0">
            <a:spAutoFit/>
          </a:bodyPr>
          <a:lstStyle/>
          <a:p>
            <a:r>
              <a:rPr lang="en-US" sz="2000" dirty="0">
                <a:solidFill>
                  <a:schemeClr val="bg1"/>
                </a:solidFill>
                <a:latin typeface="Myriad Pro Cond" pitchFamily="34" charset="0"/>
              </a:rPr>
              <a:t>Guido van </a:t>
            </a:r>
            <a:r>
              <a:rPr lang="en-US" sz="2000" dirty="0" err="1">
                <a:solidFill>
                  <a:schemeClr val="bg1"/>
                </a:solidFill>
                <a:latin typeface="Myriad Pro Cond" pitchFamily="34" charset="0"/>
              </a:rPr>
              <a:t>Rossum</a:t>
            </a:r>
            <a:endParaRPr lang="es-ES" sz="2000" dirty="0"/>
          </a:p>
        </p:txBody>
      </p:sp>
      <p:sp>
        <p:nvSpPr>
          <p:cNvPr id="10" name="Footer Placeholder 9"/>
          <p:cNvSpPr>
            <a:spLocks noGrp="1"/>
          </p:cNvSpPr>
          <p:nvPr>
            <p:ph type="ftr" sz="quarter" idx="11"/>
          </p:nvPr>
        </p:nvSpPr>
        <p:spPr/>
        <p:txBody>
          <a:bodyPr/>
          <a:lstStyle/>
          <a:p>
            <a:pPr algn="l"/>
            <a:r>
              <a:rPr lang="en-US" smtClean="0"/>
              <a:t>(C) LP Curso 2022</a:t>
            </a:r>
            <a:endParaRPr lang="en-US" dirty="0"/>
          </a:p>
        </p:txBody>
      </p:sp>
    </p:spTree>
    <p:extLst>
      <p:ext uri="{BB962C8B-B14F-4D97-AF65-F5344CB8AC3E}">
        <p14:creationId xmlns:p14="http://schemas.microsoft.com/office/powerpoint/2010/main" val="25150056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524001" y="0"/>
            <a:ext cx="1676400" cy="351585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p:cNvSpPr/>
          <p:nvPr/>
        </p:nvSpPr>
        <p:spPr>
          <a:xfrm>
            <a:off x="3200401" y="635258"/>
            <a:ext cx="7467599" cy="275385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angle 4"/>
          <p:cNvSpPr/>
          <p:nvPr/>
        </p:nvSpPr>
        <p:spPr>
          <a:xfrm>
            <a:off x="1524000" y="3374960"/>
            <a:ext cx="9144000" cy="141501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angle 3"/>
          <p:cNvSpPr/>
          <p:nvPr/>
        </p:nvSpPr>
        <p:spPr>
          <a:xfrm>
            <a:off x="3200401" y="2"/>
            <a:ext cx="7467599" cy="761999"/>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304800"/>
            <a:ext cx="1152779" cy="1527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TextBox 21"/>
          <p:cNvSpPr txBox="1"/>
          <p:nvPr/>
        </p:nvSpPr>
        <p:spPr>
          <a:xfrm>
            <a:off x="3276602" y="738617"/>
            <a:ext cx="5714999" cy="2677656"/>
          </a:xfrm>
          <a:prstGeom prst="rect">
            <a:avLst/>
          </a:prstGeom>
          <a:noFill/>
          <a:ln>
            <a:noFill/>
          </a:ln>
        </p:spPr>
        <p:txBody>
          <a:bodyPr wrap="square" rtlCol="0">
            <a:spAutoFit/>
          </a:bodyPr>
          <a:lstStyle/>
          <a:p>
            <a:r>
              <a:rPr lang="en-US" sz="2400" b="1" dirty="0">
                <a:solidFill>
                  <a:schemeClr val="bg1"/>
                </a:solidFill>
                <a:effectLst>
                  <a:outerShdw blurRad="38100" dist="38100" dir="2700000" algn="tl">
                    <a:srgbClr val="000000">
                      <a:alpha val="43137"/>
                    </a:srgbClr>
                  </a:outerShdw>
                </a:effectLst>
              </a:rPr>
              <a:t>4 </a:t>
            </a:r>
            <a:r>
              <a:rPr lang="en-US" sz="2400" b="1" dirty="0" err="1">
                <a:solidFill>
                  <a:schemeClr val="bg1"/>
                </a:solidFill>
                <a:effectLst>
                  <a:outerShdw blurRad="38100" dist="38100" dir="2700000" algn="tl">
                    <a:srgbClr val="000000">
                      <a:alpha val="43137"/>
                    </a:srgbClr>
                  </a:outerShdw>
                </a:effectLst>
              </a:rPr>
              <a:t>razones</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que</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explican</a:t>
            </a:r>
            <a:r>
              <a:rPr lang="en-US" sz="2400" b="1" dirty="0">
                <a:solidFill>
                  <a:schemeClr val="bg1"/>
                </a:solidFill>
                <a:effectLst>
                  <a:outerShdw blurRad="38100" dist="38100" dir="2700000" algn="tl">
                    <a:srgbClr val="000000">
                      <a:alpha val="43137"/>
                    </a:srgbClr>
                  </a:outerShdw>
                </a:effectLst>
              </a:rPr>
              <a:t> el </a:t>
            </a:r>
            <a:r>
              <a:rPr lang="en-US" sz="2400" b="1" dirty="0" err="1">
                <a:solidFill>
                  <a:schemeClr val="bg1"/>
                </a:solidFill>
                <a:effectLst>
                  <a:outerShdw blurRad="38100" dist="38100" dir="2700000" algn="tl">
                    <a:srgbClr val="000000">
                      <a:alpha val="43137"/>
                    </a:srgbClr>
                  </a:outerShdw>
                </a:effectLst>
              </a:rPr>
              <a:t>éxito</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que</a:t>
            </a:r>
            <a:r>
              <a:rPr lang="en-US" sz="2400" b="1" dirty="0">
                <a:solidFill>
                  <a:schemeClr val="bg1"/>
                </a:solidFill>
                <a:effectLst>
                  <a:outerShdw blurRad="38100" dist="38100" dir="2700000" algn="tl">
                    <a:srgbClr val="000000">
                      <a:alpha val="43137"/>
                    </a:srgbClr>
                  </a:outerShdw>
                </a:effectLst>
              </a:rPr>
              <a:t> </a:t>
            </a:r>
            <a:r>
              <a:rPr lang="en-US" sz="2400" b="1" dirty="0" err="1">
                <a:solidFill>
                  <a:schemeClr val="bg1"/>
                </a:solidFill>
                <a:effectLst>
                  <a:outerShdw blurRad="38100" dist="38100" dir="2700000" algn="tl">
                    <a:srgbClr val="000000">
                      <a:alpha val="43137"/>
                    </a:srgbClr>
                  </a:outerShdw>
                </a:effectLst>
              </a:rPr>
              <a:t>tuvo</a:t>
            </a:r>
            <a:r>
              <a:rPr lang="en-US" sz="2400" b="1" dirty="0">
                <a:solidFill>
                  <a:schemeClr val="bg1"/>
                </a:solidFill>
                <a:effectLst>
                  <a:outerShdw blurRad="38100" dist="38100" dir="2700000" algn="tl">
                    <a:srgbClr val="000000">
                      <a:alpha val="43137"/>
                    </a:srgbClr>
                  </a:outerShdw>
                </a:effectLst>
              </a:rPr>
              <a:t> Java</a:t>
            </a:r>
          </a:p>
          <a:p>
            <a:pPr>
              <a:spcBef>
                <a:spcPts val="600"/>
              </a:spcBef>
            </a:pPr>
            <a:r>
              <a:rPr lang="en-US" sz="2000" dirty="0">
                <a:solidFill>
                  <a:schemeClr val="bg1"/>
                </a:solidFill>
                <a:effectLst>
                  <a:outerShdw blurRad="38100" dist="38100" dir="2700000" algn="tl">
                    <a:srgbClr val="000000">
                      <a:alpha val="43137"/>
                    </a:srgbClr>
                  </a:outerShdw>
                </a:effectLst>
              </a:rPr>
              <a:t>1. Surge en </a:t>
            </a:r>
            <a:r>
              <a:rPr lang="en-US" sz="2000" dirty="0" err="1">
                <a:solidFill>
                  <a:schemeClr val="bg1"/>
                </a:solidFill>
                <a:effectLst>
                  <a:outerShdw blurRad="38100" dist="38100" dir="2700000" algn="tl">
                    <a:srgbClr val="000000">
                      <a:alpha val="43137"/>
                    </a:srgbClr>
                  </a:outerShdw>
                </a:effectLst>
              </a:rPr>
              <a:t>paralelo</a:t>
            </a:r>
            <a:r>
              <a:rPr lang="en-US" sz="2000" dirty="0">
                <a:solidFill>
                  <a:schemeClr val="bg1"/>
                </a:solidFill>
                <a:effectLst>
                  <a:outerShdw blurRad="38100" dist="38100" dir="2700000" algn="tl">
                    <a:srgbClr val="000000">
                      <a:alpha val="43137"/>
                    </a:srgbClr>
                  </a:outerShdw>
                </a:effectLst>
              </a:rPr>
              <a:t> con el boom de Internet</a:t>
            </a:r>
          </a:p>
          <a:p>
            <a:pPr>
              <a:spcBef>
                <a:spcPts val="600"/>
              </a:spcBef>
            </a:pPr>
            <a:r>
              <a:rPr lang="en-US" sz="2000" dirty="0">
                <a:solidFill>
                  <a:schemeClr val="bg1"/>
                </a:solidFill>
                <a:effectLst>
                  <a:outerShdw blurRad="38100" dist="38100" dir="2700000" algn="tl">
                    <a:srgbClr val="000000">
                      <a:alpha val="43137"/>
                    </a:srgbClr>
                  </a:outerShdw>
                </a:effectLst>
              </a:rPr>
              <a:t>2. Su </a:t>
            </a:r>
            <a:r>
              <a:rPr lang="en-US" sz="2000" dirty="0" err="1">
                <a:solidFill>
                  <a:schemeClr val="bg1"/>
                </a:solidFill>
                <a:effectLst>
                  <a:outerShdw blurRad="38100" dist="38100" dir="2700000" algn="tl">
                    <a:srgbClr val="000000">
                      <a:alpha val="43137"/>
                    </a:srgbClr>
                  </a:outerShdw>
                </a:effectLst>
              </a:rPr>
              <a:t>filosofía</a:t>
            </a:r>
            <a:r>
              <a:rPr lang="en-US" sz="2000" dirty="0">
                <a:solidFill>
                  <a:schemeClr val="bg1"/>
                </a:solidFill>
                <a:effectLst>
                  <a:outerShdw blurRad="38100" dist="38100" dir="2700000" algn="tl">
                    <a:srgbClr val="000000">
                      <a:alpha val="43137"/>
                    </a:srgbClr>
                  </a:outerShdw>
                </a:effectLst>
              </a:rPr>
              <a:t> de </a:t>
            </a:r>
            <a:r>
              <a:rPr lang="en-US" sz="2000" b="1" dirty="0">
                <a:solidFill>
                  <a:srgbClr val="FFFF00"/>
                </a:solidFill>
                <a:effectLst>
                  <a:outerShdw blurRad="38100" dist="38100" dir="2700000" algn="tl">
                    <a:srgbClr val="000000">
                      <a:alpha val="43137"/>
                    </a:srgbClr>
                  </a:outerShdw>
                </a:effectLst>
              </a:rPr>
              <a:t>run everywhere</a:t>
            </a:r>
            <a:r>
              <a:rPr lang="en-US" sz="2000" dirty="0">
                <a:solidFill>
                  <a:schemeClr val="bg1"/>
                </a:solidFill>
                <a:effectLst>
                  <a:outerShdw blurRad="38100" dist="38100" dir="2700000" algn="tl">
                    <a:srgbClr val="000000">
                      <a:alpha val="43137"/>
                    </a:srgbClr>
                  </a:outerShdw>
                </a:effectLst>
              </a:rPr>
              <a:t> (JVM)</a:t>
            </a:r>
          </a:p>
          <a:p>
            <a:pPr>
              <a:spcBef>
                <a:spcPts val="600"/>
              </a:spcBef>
            </a:pPr>
            <a:r>
              <a:rPr lang="en-US" sz="2000" dirty="0">
                <a:solidFill>
                  <a:schemeClr val="bg1"/>
                </a:solidFill>
                <a:effectLst>
                  <a:outerShdw blurRad="38100" dist="38100" dir="2700000" algn="tl">
                    <a:srgbClr val="000000">
                      <a:alpha val="43137"/>
                    </a:srgbClr>
                  </a:outerShdw>
                </a:effectLst>
              </a:rPr>
              <a:t>3. Su </a:t>
            </a:r>
            <a:r>
              <a:rPr lang="en-US" sz="2000" dirty="0" err="1">
                <a:solidFill>
                  <a:schemeClr val="bg1"/>
                </a:solidFill>
                <a:effectLst>
                  <a:outerShdw blurRad="38100" dist="38100" dir="2700000" algn="tl">
                    <a:srgbClr val="000000">
                      <a:alpha val="43137"/>
                    </a:srgbClr>
                  </a:outerShdw>
                </a:effectLst>
              </a:rPr>
              <a:t>sencillez</a:t>
            </a:r>
            <a:r>
              <a:rPr lang="en-US" sz="2000" dirty="0">
                <a:solidFill>
                  <a:schemeClr val="bg1"/>
                </a:solidFill>
                <a:effectLst>
                  <a:outerShdw blurRad="38100" dist="38100" dir="2700000" algn="tl">
                    <a:srgbClr val="000000">
                      <a:alpha val="43137"/>
                    </a:srgbClr>
                  </a:outerShdw>
                </a:effectLst>
              </a:rPr>
              <a:t> en </a:t>
            </a:r>
            <a:r>
              <a:rPr lang="en-US" sz="2000" dirty="0" err="1">
                <a:solidFill>
                  <a:schemeClr val="bg1"/>
                </a:solidFill>
                <a:effectLst>
                  <a:outerShdw blurRad="38100" dist="38100" dir="2700000" algn="tl">
                    <a:srgbClr val="000000">
                      <a:alpha val="43137"/>
                    </a:srgbClr>
                  </a:outerShdw>
                </a:effectLst>
              </a:rPr>
              <a:t>comparación</a:t>
            </a:r>
            <a:r>
              <a:rPr lang="en-US" sz="2000" dirty="0">
                <a:solidFill>
                  <a:schemeClr val="bg1"/>
                </a:solidFill>
                <a:effectLst>
                  <a:outerShdw blurRad="38100" dist="38100" dir="2700000" algn="tl">
                    <a:srgbClr val="000000">
                      <a:alpha val="43137"/>
                    </a:srgbClr>
                  </a:outerShdw>
                </a:effectLst>
              </a:rPr>
              <a:t> con el </a:t>
            </a:r>
            <a:r>
              <a:rPr lang="en-US" sz="2000" dirty="0" err="1">
                <a:solidFill>
                  <a:schemeClr val="bg1"/>
                </a:solidFill>
                <a:effectLst>
                  <a:outerShdw blurRad="38100" dist="38100" dir="2700000" algn="tl">
                    <a:srgbClr val="000000">
                      <a:alpha val="43137"/>
                    </a:srgbClr>
                  </a:outerShdw>
                </a:effectLst>
              </a:rPr>
              <a:t>entonces</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dominante</a:t>
            </a:r>
            <a:r>
              <a:rPr lang="en-US" sz="2000" dirty="0">
                <a:solidFill>
                  <a:schemeClr val="bg1"/>
                </a:solidFill>
                <a:effectLst>
                  <a:outerShdw blurRad="38100" dist="38100" dir="2700000" algn="tl">
                    <a:srgbClr val="000000">
                      <a:alpha val="43137"/>
                    </a:srgbClr>
                  </a:outerShdw>
                </a:effectLst>
              </a:rPr>
              <a:t> C++</a:t>
            </a:r>
          </a:p>
          <a:p>
            <a:pPr>
              <a:spcBef>
                <a:spcPts val="600"/>
              </a:spcBef>
            </a:pPr>
            <a:r>
              <a:rPr lang="en-US" sz="2000" dirty="0">
                <a:solidFill>
                  <a:schemeClr val="bg1"/>
                </a:solidFill>
                <a:effectLst>
                  <a:outerShdw blurRad="38100" dist="38100" dir="2700000" algn="tl">
                    <a:srgbClr val="000000">
                      <a:alpha val="43137"/>
                    </a:srgbClr>
                  </a:outerShdw>
                </a:effectLst>
              </a:rPr>
              <a:t>4. El </a:t>
            </a:r>
            <a:r>
              <a:rPr lang="en-US" sz="2000" dirty="0" err="1">
                <a:solidFill>
                  <a:schemeClr val="bg1"/>
                </a:solidFill>
                <a:effectLst>
                  <a:outerShdw blurRad="38100" dist="38100" dir="2700000" algn="tl">
                    <a:srgbClr val="000000">
                      <a:alpha val="43137"/>
                    </a:srgbClr>
                  </a:outerShdw>
                </a:effectLst>
              </a:rPr>
              <a:t>sentimiento</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antiMicrosoft</a:t>
            </a:r>
            <a:r>
              <a:rPr lang="en-US" sz="2000" dirty="0">
                <a:solidFill>
                  <a:schemeClr val="bg1"/>
                </a:solidFill>
                <a:effectLst>
                  <a:outerShdw blurRad="38100" dist="38100" dir="2700000" algn="tl">
                    <a:srgbClr val="000000">
                      <a:alpha val="43137"/>
                    </a:srgbClr>
                  </a:outerShdw>
                </a:effectLst>
              </a:rPr>
              <a:t> de </a:t>
            </a:r>
            <a:r>
              <a:rPr lang="en-US" sz="2000" dirty="0" err="1">
                <a:solidFill>
                  <a:schemeClr val="bg1"/>
                </a:solidFill>
                <a:effectLst>
                  <a:outerShdw blurRad="38100" dist="38100" dir="2700000" algn="tl">
                    <a:srgbClr val="000000">
                      <a:alpha val="43137"/>
                    </a:srgbClr>
                  </a:outerShdw>
                </a:effectLst>
              </a:rPr>
              <a:t>esa</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época</a:t>
            </a:r>
            <a:endParaRPr lang="en-US" sz="2000" dirty="0">
              <a:effectLst>
                <a:outerShdw blurRad="38100" dist="38100" dir="2700000" algn="tl">
                  <a:srgbClr val="000000">
                    <a:alpha val="43137"/>
                  </a:srgbClr>
                </a:outerShdw>
              </a:effectLst>
            </a:endParaRPr>
          </a:p>
        </p:txBody>
      </p:sp>
      <p:sp>
        <p:nvSpPr>
          <p:cNvPr id="16" name="TextBox 15"/>
          <p:cNvSpPr txBox="1"/>
          <p:nvPr/>
        </p:nvSpPr>
        <p:spPr>
          <a:xfrm>
            <a:off x="3412346" y="119390"/>
            <a:ext cx="7043706" cy="400110"/>
          </a:xfrm>
          <a:prstGeom prst="rect">
            <a:avLst/>
          </a:prstGeom>
          <a:noFill/>
          <a:ln>
            <a:noFill/>
          </a:ln>
        </p:spPr>
        <p:txBody>
          <a:bodyPr wrap="square" rtlCol="0">
            <a:spAutoFit/>
          </a:bodyPr>
          <a:lstStyle/>
          <a:p>
            <a:r>
              <a:rPr lang="en-US" sz="2000" dirty="0"/>
              <a:t>LP de </a:t>
            </a:r>
            <a:r>
              <a:rPr lang="en-US" sz="2000" dirty="0" err="1"/>
              <a:t>propósito</a:t>
            </a:r>
            <a:r>
              <a:rPr lang="en-US" sz="2000" dirty="0"/>
              <a:t> general. </a:t>
            </a:r>
            <a:r>
              <a:rPr lang="en-US" sz="2000" dirty="0" err="1"/>
              <a:t>Va</a:t>
            </a:r>
            <a:r>
              <a:rPr lang="en-US" sz="2000" dirty="0"/>
              <a:t> </a:t>
            </a:r>
            <a:r>
              <a:rPr lang="en-US" sz="2000" dirty="0" err="1"/>
              <a:t>por</a:t>
            </a:r>
            <a:r>
              <a:rPr lang="en-US" sz="2000" dirty="0"/>
              <a:t> </a:t>
            </a:r>
            <a:r>
              <a:rPr lang="en-US" sz="2000" dirty="0" err="1"/>
              <a:t>su</a:t>
            </a:r>
            <a:r>
              <a:rPr lang="en-US" sz="2000" dirty="0"/>
              <a:t> </a:t>
            </a:r>
            <a:r>
              <a:rPr lang="en-US" sz="2000" dirty="0" err="1"/>
              <a:t>versión</a:t>
            </a:r>
            <a:r>
              <a:rPr lang="en-US" sz="2000" dirty="0"/>
              <a:t> </a:t>
            </a:r>
            <a:r>
              <a:rPr lang="en-US" sz="2000" dirty="0" smtClean="0"/>
              <a:t>18</a:t>
            </a:r>
            <a:endParaRPr lang="en-US" sz="2000" dirty="0"/>
          </a:p>
        </p:txBody>
      </p:sp>
      <p:sp>
        <p:nvSpPr>
          <p:cNvPr id="23" name="TextBox 22"/>
          <p:cNvSpPr txBox="1"/>
          <p:nvPr/>
        </p:nvSpPr>
        <p:spPr>
          <a:xfrm>
            <a:off x="1753665" y="3469111"/>
            <a:ext cx="8456503" cy="769441"/>
          </a:xfrm>
          <a:prstGeom prst="rect">
            <a:avLst/>
          </a:prstGeom>
          <a:noFill/>
          <a:ln>
            <a:noFill/>
          </a:ln>
        </p:spPr>
        <p:txBody>
          <a:bodyPr wrap="square" rtlCol="0">
            <a:spAutoFit/>
          </a:bodyPr>
          <a:lstStyle/>
          <a:p>
            <a:r>
              <a:rPr lang="en-US" sz="2000" b="1" dirty="0">
                <a:solidFill>
                  <a:schemeClr val="bg1"/>
                </a:solidFill>
                <a:effectLst>
                  <a:outerShdw blurRad="38100" dist="38100" dir="2700000" algn="tl">
                    <a:srgbClr val="000000">
                      <a:alpha val="43137"/>
                    </a:srgbClr>
                  </a:outerShdw>
                </a:effectLst>
              </a:rPr>
              <a:t>9 </a:t>
            </a:r>
            <a:r>
              <a:rPr lang="en-US" sz="2000" b="1" dirty="0" err="1">
                <a:solidFill>
                  <a:schemeClr val="bg1"/>
                </a:solidFill>
                <a:effectLst>
                  <a:outerShdw blurRad="38100" dist="38100" dir="2700000" algn="tl">
                    <a:srgbClr val="000000">
                      <a:alpha val="43137"/>
                    </a:srgbClr>
                  </a:outerShdw>
                </a:effectLst>
              </a:rPr>
              <a:t>millones</a:t>
            </a:r>
            <a:r>
              <a:rPr lang="en-US" sz="2000" b="1" dirty="0">
                <a:solidFill>
                  <a:schemeClr val="bg1"/>
                </a:solidFill>
                <a:effectLst>
                  <a:outerShdw blurRad="38100" dist="38100" dir="2700000" algn="tl">
                    <a:srgbClr val="000000">
                      <a:alpha val="43137"/>
                    </a:srgbClr>
                  </a:outerShdw>
                </a:effectLst>
              </a:rPr>
              <a:t> </a:t>
            </a:r>
            <a:r>
              <a:rPr lang="en-US" dirty="0">
                <a:solidFill>
                  <a:schemeClr val="bg1"/>
                </a:solidFill>
                <a:effectLst>
                  <a:outerShdw blurRad="38100" dist="38100" dir="2700000" algn="tl">
                    <a:srgbClr val="000000">
                      <a:alpha val="43137"/>
                    </a:srgbClr>
                  </a:outerShdw>
                </a:effectLst>
              </a:rPr>
              <a:t>de </a:t>
            </a:r>
            <a:r>
              <a:rPr lang="en-US" dirty="0" err="1">
                <a:solidFill>
                  <a:schemeClr val="bg1"/>
                </a:solidFill>
                <a:effectLst>
                  <a:outerShdw blurRad="38100" dist="38100" dir="2700000" algn="tl">
                    <a:srgbClr val="000000">
                      <a:alpha val="43137"/>
                    </a:srgbClr>
                  </a:outerShdw>
                </a:effectLst>
              </a:rPr>
              <a:t>desarrolladores</a:t>
            </a:r>
            <a:r>
              <a:rPr lang="en-US" dirty="0">
                <a:solidFill>
                  <a:schemeClr val="bg1"/>
                </a:solidFill>
                <a:effectLst>
                  <a:outerShdw blurRad="38100" dist="38100" dir="2700000" algn="tl">
                    <a:srgbClr val="000000">
                      <a:alpha val="43137"/>
                    </a:srgbClr>
                  </a:outerShdw>
                </a:effectLst>
              </a:rPr>
              <a:t> </a:t>
            </a:r>
            <a:r>
              <a:rPr lang="en-US" dirty="0" err="1">
                <a:solidFill>
                  <a:schemeClr val="bg1"/>
                </a:solidFill>
                <a:effectLst>
                  <a:outerShdw blurRad="38100" dist="38100" dir="2700000" algn="tl">
                    <a:srgbClr val="000000">
                      <a:alpha val="43137"/>
                    </a:srgbClr>
                  </a:outerShdw>
                </a:effectLst>
              </a:rPr>
              <a:t>usan</a:t>
            </a:r>
            <a:r>
              <a:rPr lang="en-US" dirty="0">
                <a:solidFill>
                  <a:schemeClr val="bg1"/>
                </a:solidFill>
                <a:effectLst>
                  <a:outerShdw blurRad="38100" dist="38100" dir="2700000" algn="tl">
                    <a:srgbClr val="000000">
                      <a:alpha val="43137"/>
                    </a:srgbClr>
                  </a:outerShdw>
                </a:effectLst>
              </a:rPr>
              <a:t> Java. </a:t>
            </a:r>
            <a:r>
              <a:rPr lang="en-US" dirty="0" err="1">
                <a:solidFill>
                  <a:schemeClr val="bg1"/>
                </a:solidFill>
                <a:effectLst>
                  <a:outerShdw blurRad="38100" dist="38100" dir="2700000" algn="tl">
                    <a:srgbClr val="000000">
                      <a:alpha val="43137"/>
                    </a:srgbClr>
                  </a:outerShdw>
                </a:effectLst>
              </a:rPr>
              <a:t>Muchas</a:t>
            </a:r>
            <a:r>
              <a:rPr lang="en-US" dirty="0">
                <a:solidFill>
                  <a:schemeClr val="bg1"/>
                </a:solidFill>
                <a:effectLst>
                  <a:outerShdw blurRad="38100" dist="38100" dir="2700000" algn="tl">
                    <a:srgbClr val="000000">
                      <a:alpha val="43137"/>
                    </a:srgbClr>
                  </a:outerShdw>
                </a:effectLst>
              </a:rPr>
              <a:t> </a:t>
            </a:r>
            <a:r>
              <a:rPr lang="en-US" dirty="0" err="1">
                <a:solidFill>
                  <a:schemeClr val="bg1"/>
                </a:solidFill>
                <a:effectLst>
                  <a:outerShdw blurRad="38100" dist="38100" dir="2700000" algn="tl">
                    <a:srgbClr val="000000">
                      <a:alpha val="43137"/>
                    </a:srgbClr>
                  </a:outerShdw>
                </a:effectLst>
              </a:rPr>
              <a:t>universidades</a:t>
            </a:r>
            <a:r>
              <a:rPr lang="en-US" dirty="0">
                <a:solidFill>
                  <a:schemeClr val="bg1"/>
                </a:solidFill>
                <a:effectLst>
                  <a:outerShdw blurRad="38100" dist="38100" dir="2700000" algn="tl">
                    <a:srgbClr val="000000">
                      <a:alpha val="43137"/>
                    </a:srgbClr>
                  </a:outerShdw>
                </a:effectLst>
              </a:rPr>
              <a:t> lo </a:t>
            </a:r>
            <a:r>
              <a:rPr lang="en-US" dirty="0" err="1">
                <a:solidFill>
                  <a:schemeClr val="bg1"/>
                </a:solidFill>
                <a:effectLst>
                  <a:outerShdw blurRad="38100" dist="38100" dir="2700000" algn="tl">
                    <a:srgbClr val="000000">
                      <a:alpha val="43137"/>
                    </a:srgbClr>
                  </a:outerShdw>
                </a:effectLst>
              </a:rPr>
              <a:t>siguen</a:t>
            </a:r>
            <a:r>
              <a:rPr lang="en-US" dirty="0">
                <a:solidFill>
                  <a:schemeClr val="bg1"/>
                </a:solidFill>
                <a:effectLst>
                  <a:outerShdw blurRad="38100" dist="38100" dir="2700000" algn="tl">
                    <a:srgbClr val="000000">
                      <a:alpha val="43137"/>
                    </a:srgbClr>
                  </a:outerShdw>
                </a:effectLst>
              </a:rPr>
              <a:t> </a:t>
            </a:r>
            <a:r>
              <a:rPr lang="en-US" dirty="0" err="1">
                <a:solidFill>
                  <a:schemeClr val="bg1"/>
                </a:solidFill>
                <a:effectLst>
                  <a:outerShdw blurRad="38100" dist="38100" dir="2700000" algn="tl">
                    <a:srgbClr val="000000">
                      <a:alpha val="43137"/>
                    </a:srgbClr>
                  </a:outerShdw>
                </a:effectLst>
              </a:rPr>
              <a:t>usando</a:t>
            </a:r>
            <a:r>
              <a:rPr lang="en-US" dirty="0">
                <a:solidFill>
                  <a:schemeClr val="bg1"/>
                </a:solidFill>
                <a:effectLst>
                  <a:outerShdw blurRad="38100" dist="38100" dir="2700000" algn="tl">
                    <a:srgbClr val="000000">
                      <a:alpha val="43137"/>
                    </a:srgbClr>
                  </a:outerShdw>
                </a:effectLst>
              </a:rPr>
              <a:t> </a:t>
            </a:r>
            <a:r>
              <a:rPr lang="en-US" dirty="0" err="1">
                <a:solidFill>
                  <a:schemeClr val="bg1"/>
                </a:solidFill>
                <a:effectLst>
                  <a:outerShdw blurRad="38100" dist="38100" dir="2700000" algn="tl">
                    <a:srgbClr val="000000">
                      <a:alpha val="43137"/>
                    </a:srgbClr>
                  </a:outerShdw>
                </a:effectLst>
              </a:rPr>
              <a:t>como</a:t>
            </a:r>
            <a:r>
              <a:rPr lang="en-US" dirty="0">
                <a:solidFill>
                  <a:schemeClr val="bg1"/>
                </a:solidFill>
                <a:effectLst>
                  <a:outerShdw blurRad="38100" dist="38100" dir="2700000" algn="tl">
                    <a:srgbClr val="000000">
                      <a:alpha val="43137"/>
                    </a:srgbClr>
                  </a:outerShdw>
                </a:effectLst>
              </a:rPr>
              <a:t> 1er LP.   </a:t>
            </a:r>
            <a:r>
              <a:rPr lang="en-US" dirty="0" err="1" smtClean="0">
                <a:solidFill>
                  <a:schemeClr val="bg1"/>
                </a:solidFill>
                <a:effectLst>
                  <a:outerShdw blurRad="38100" dist="38100" dir="2700000" algn="tl">
                    <a:srgbClr val="000000">
                      <a:alpha val="43137"/>
                    </a:srgbClr>
                  </a:outerShdw>
                </a:effectLst>
              </a:rPr>
              <a:t>Usado</a:t>
            </a:r>
            <a:r>
              <a:rPr lang="en-US" dirty="0" smtClean="0">
                <a:solidFill>
                  <a:schemeClr val="bg1"/>
                </a:solidFill>
                <a:effectLst>
                  <a:outerShdw blurRad="38100" dist="38100" dir="2700000" algn="tl">
                    <a:srgbClr val="000000">
                      <a:alpha val="43137"/>
                    </a:srgbClr>
                  </a:outerShdw>
                </a:effectLst>
              </a:rPr>
              <a:t> </a:t>
            </a:r>
            <a:r>
              <a:rPr lang="en-US" dirty="0" err="1" smtClean="0">
                <a:solidFill>
                  <a:schemeClr val="bg1"/>
                </a:solidFill>
                <a:effectLst>
                  <a:outerShdw blurRad="38100" dist="38100" dir="2700000" algn="tl">
                    <a:srgbClr val="000000">
                      <a:alpha val="43137"/>
                    </a:srgbClr>
                  </a:outerShdw>
                </a:effectLst>
              </a:rPr>
              <a:t>por</a:t>
            </a:r>
            <a:r>
              <a:rPr lang="en-US" dirty="0" smtClean="0">
                <a:solidFill>
                  <a:schemeClr val="bg1"/>
                </a:solidFill>
                <a:effectLst>
                  <a:outerShdw blurRad="38100" dist="38100" dir="2700000" algn="tl">
                    <a:srgbClr val="000000">
                      <a:alpha val="43137"/>
                    </a:srgbClr>
                  </a:outerShdw>
                </a:effectLst>
              </a:rPr>
              <a:t> un alto % de </a:t>
            </a:r>
            <a:r>
              <a:rPr lang="en-US" dirty="0">
                <a:solidFill>
                  <a:schemeClr val="bg1"/>
                </a:solidFill>
                <a:effectLst>
                  <a:outerShdw blurRad="38100" dist="38100" dir="2700000" algn="tl">
                    <a:srgbClr val="000000">
                      <a:alpha val="43137"/>
                    </a:srgbClr>
                  </a:outerShdw>
                </a:effectLst>
              </a:rPr>
              <a:t>las </a:t>
            </a:r>
            <a:r>
              <a:rPr lang="en-US" sz="2400" b="1" dirty="0">
                <a:solidFill>
                  <a:schemeClr val="bg1"/>
                </a:solidFill>
                <a:effectLst>
                  <a:outerShdw blurRad="38100" dist="38100" dir="2700000" algn="tl">
                    <a:srgbClr val="000000">
                      <a:alpha val="43137"/>
                    </a:srgbClr>
                  </a:outerShdw>
                </a:effectLst>
              </a:rPr>
              <a:t>500</a:t>
            </a:r>
            <a:r>
              <a:rPr lang="en-US" sz="2000" dirty="0">
                <a:solidFill>
                  <a:schemeClr val="bg1"/>
                </a:solidFill>
                <a:effectLst>
                  <a:outerShdw blurRad="38100" dist="38100" dir="2700000" algn="tl">
                    <a:srgbClr val="000000">
                      <a:alpha val="43137"/>
                    </a:srgbClr>
                  </a:outerShdw>
                </a:effectLst>
              </a:rPr>
              <a:t> </a:t>
            </a:r>
            <a:r>
              <a:rPr lang="en-US" dirty="0" err="1">
                <a:solidFill>
                  <a:schemeClr val="bg1"/>
                </a:solidFill>
                <a:effectLst>
                  <a:outerShdw blurRad="38100" dist="38100" dir="2700000" algn="tl">
                    <a:srgbClr val="000000">
                      <a:alpha val="43137"/>
                    </a:srgbClr>
                  </a:outerShdw>
                </a:effectLst>
              </a:rPr>
              <a:t>empresas</a:t>
            </a:r>
            <a:r>
              <a:rPr lang="en-US" dirty="0">
                <a:solidFill>
                  <a:schemeClr val="bg1"/>
                </a:solidFill>
                <a:effectLst>
                  <a:outerShdw blurRad="38100" dist="38100" dir="2700000" algn="tl">
                    <a:srgbClr val="000000">
                      <a:alpha val="43137"/>
                    </a:srgbClr>
                  </a:outerShdw>
                </a:effectLst>
              </a:rPr>
              <a:t> </a:t>
            </a:r>
            <a:r>
              <a:rPr lang="en-US" dirty="0" err="1">
                <a:solidFill>
                  <a:schemeClr val="bg1"/>
                </a:solidFill>
                <a:effectLst>
                  <a:outerShdw blurRad="38100" dist="38100" dir="2700000" algn="tl">
                    <a:srgbClr val="000000">
                      <a:alpha val="43137"/>
                    </a:srgbClr>
                  </a:outerShdw>
                </a:effectLst>
              </a:rPr>
              <a:t>reportadas</a:t>
            </a:r>
            <a:r>
              <a:rPr lang="en-US" dirty="0">
                <a:solidFill>
                  <a:schemeClr val="bg1"/>
                </a:solidFill>
                <a:effectLst>
                  <a:outerShdw blurRad="38100" dist="38100" dir="2700000" algn="tl">
                    <a:srgbClr val="000000">
                      <a:alpha val="43137"/>
                    </a:srgbClr>
                  </a:outerShdw>
                </a:effectLst>
              </a:rPr>
              <a:t> en </a:t>
            </a:r>
            <a:r>
              <a:rPr lang="en-US" sz="2400" b="1" dirty="0">
                <a:solidFill>
                  <a:schemeClr val="bg1"/>
                </a:solidFill>
                <a:effectLst>
                  <a:outerShdw blurRad="38100" dist="38100" dir="2700000" algn="tl">
                    <a:srgbClr val="000000">
                      <a:alpha val="43137"/>
                    </a:srgbClr>
                  </a:outerShdw>
                </a:effectLst>
              </a:rPr>
              <a:t>Fortune</a:t>
            </a:r>
            <a:r>
              <a:rPr lang="en-US" sz="2000" dirty="0">
                <a:solidFill>
                  <a:schemeClr val="bg1"/>
                </a:solidFill>
                <a:effectLst>
                  <a:outerShdw blurRad="38100" dist="38100" dir="2700000" algn="tl">
                    <a:srgbClr val="000000">
                      <a:alpha val="43137"/>
                    </a:srgbClr>
                  </a:outerShdw>
                </a:effectLst>
              </a:rPr>
              <a:t> </a:t>
            </a:r>
          </a:p>
        </p:txBody>
      </p:sp>
      <p:sp>
        <p:nvSpPr>
          <p:cNvPr id="24" name="Rectangle 23"/>
          <p:cNvSpPr/>
          <p:nvPr/>
        </p:nvSpPr>
        <p:spPr>
          <a:xfrm>
            <a:off x="1549727" y="4694084"/>
            <a:ext cx="4614112" cy="215020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angle 25"/>
          <p:cNvSpPr/>
          <p:nvPr/>
        </p:nvSpPr>
        <p:spPr>
          <a:xfrm>
            <a:off x="6174779" y="4685292"/>
            <a:ext cx="4518948" cy="1013430"/>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8" name="Rectangle 27"/>
          <p:cNvSpPr/>
          <p:nvPr/>
        </p:nvSpPr>
        <p:spPr>
          <a:xfrm flipH="1">
            <a:off x="7721925" y="5654398"/>
            <a:ext cx="1523999" cy="120360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9" name="TextBox 28"/>
          <p:cNvSpPr txBox="1"/>
          <p:nvPr/>
        </p:nvSpPr>
        <p:spPr>
          <a:xfrm>
            <a:off x="7351456" y="4776508"/>
            <a:ext cx="3178148" cy="923330"/>
          </a:xfrm>
          <a:prstGeom prst="rect">
            <a:avLst/>
          </a:prstGeom>
          <a:noFill/>
          <a:ln>
            <a:noFill/>
          </a:ln>
        </p:spPr>
        <p:txBody>
          <a:bodyPr wrap="square" rtlCol="0">
            <a:spAutoFit/>
          </a:bodyPr>
          <a:lstStyle/>
          <a:p>
            <a:pPr algn="just"/>
            <a:r>
              <a:rPr lang="en-US" b="1" dirty="0">
                <a:solidFill>
                  <a:schemeClr val="bg1"/>
                </a:solidFill>
                <a:effectLst>
                  <a:outerShdw blurRad="38100" dist="38100" dir="2700000" algn="tl">
                    <a:srgbClr val="000000">
                      <a:alpha val="43137"/>
                    </a:srgbClr>
                  </a:outerShdw>
                </a:effectLst>
              </a:rPr>
              <a:t>APACHE</a:t>
            </a:r>
            <a:r>
              <a:rPr lang="en-US" dirty="0">
                <a:solidFill>
                  <a:schemeClr val="bg1"/>
                </a:solidFill>
                <a:effectLst>
                  <a:outerShdw blurRad="38100" dist="38100" dir="2700000" algn="tl">
                    <a:srgbClr val="000000">
                      <a:alpha val="43137"/>
                    </a:srgbClr>
                  </a:outerShdw>
                </a:effectLst>
              </a:rPr>
              <a:t> framework </a:t>
            </a:r>
            <a:r>
              <a:rPr lang="en-US" dirty="0" err="1">
                <a:solidFill>
                  <a:schemeClr val="bg1"/>
                </a:solidFill>
                <a:effectLst>
                  <a:outerShdw blurRad="38100" dist="38100" dir="2700000" algn="tl">
                    <a:srgbClr val="000000">
                      <a:alpha val="43137"/>
                    </a:srgbClr>
                  </a:outerShdw>
                </a:effectLst>
              </a:rPr>
              <a:t>para</a:t>
            </a:r>
            <a:r>
              <a:rPr lang="en-US" dirty="0">
                <a:solidFill>
                  <a:schemeClr val="bg1"/>
                </a:solidFill>
                <a:effectLst>
                  <a:outerShdw blurRad="38100" dist="38100" dir="2700000" algn="tl">
                    <a:srgbClr val="000000">
                      <a:alpha val="43137"/>
                    </a:srgbClr>
                  </a:outerShdw>
                </a:effectLst>
              </a:rPr>
              <a:t> el </a:t>
            </a:r>
            <a:r>
              <a:rPr lang="en-US" dirty="0" err="1">
                <a:solidFill>
                  <a:schemeClr val="bg1"/>
                </a:solidFill>
                <a:effectLst>
                  <a:outerShdw blurRad="38100" dist="38100" dir="2700000" algn="tl">
                    <a:srgbClr val="000000">
                      <a:alpha val="43137"/>
                    </a:srgbClr>
                  </a:outerShdw>
                </a:effectLst>
              </a:rPr>
              <a:t>análisis</a:t>
            </a:r>
            <a:r>
              <a:rPr lang="en-US" dirty="0">
                <a:solidFill>
                  <a:schemeClr val="bg1"/>
                </a:solidFill>
                <a:effectLst>
                  <a:outerShdw blurRad="38100" dist="38100" dir="2700000" algn="tl">
                    <a:srgbClr val="000000">
                      <a:alpha val="43137"/>
                    </a:srgbClr>
                  </a:outerShdw>
                </a:effectLst>
              </a:rPr>
              <a:t> de </a:t>
            </a:r>
            <a:r>
              <a:rPr lang="en-US" dirty="0" err="1">
                <a:solidFill>
                  <a:schemeClr val="bg1"/>
                </a:solidFill>
                <a:effectLst>
                  <a:outerShdw blurRad="38100" dist="38100" dir="2700000" algn="tl">
                    <a:srgbClr val="000000">
                      <a:alpha val="43137"/>
                    </a:srgbClr>
                  </a:outerShdw>
                </a:effectLst>
              </a:rPr>
              <a:t>datos</a:t>
            </a:r>
            <a:r>
              <a:rPr lang="en-US" dirty="0">
                <a:solidFill>
                  <a:schemeClr val="bg1"/>
                </a:solidFill>
                <a:effectLst>
                  <a:outerShdw blurRad="38100" dist="38100" dir="2700000" algn="tl">
                    <a:srgbClr val="000000">
                      <a:alpha val="43137"/>
                    </a:srgbClr>
                  </a:outerShdw>
                </a:effectLst>
              </a:rPr>
              <a:t>  </a:t>
            </a:r>
            <a:r>
              <a:rPr lang="en-US" dirty="0" err="1">
                <a:solidFill>
                  <a:schemeClr val="bg1"/>
                </a:solidFill>
                <a:effectLst>
                  <a:outerShdw blurRad="38100" dist="38100" dir="2700000" algn="tl">
                    <a:srgbClr val="000000">
                      <a:alpha val="43137"/>
                    </a:srgbClr>
                  </a:outerShdw>
                </a:effectLst>
              </a:rPr>
              <a:t>está</a:t>
            </a:r>
            <a:r>
              <a:rPr lang="en-US" dirty="0">
                <a:solidFill>
                  <a:schemeClr val="bg1"/>
                </a:solidFill>
                <a:effectLst>
                  <a:outerShdw blurRad="38100" dist="38100" dir="2700000" algn="tl">
                    <a:srgbClr val="000000">
                      <a:alpha val="43137"/>
                    </a:srgbClr>
                  </a:outerShdw>
                </a:effectLst>
              </a:rPr>
              <a:t> </a:t>
            </a:r>
            <a:r>
              <a:rPr lang="en-US" dirty="0" err="1">
                <a:solidFill>
                  <a:schemeClr val="bg1"/>
                </a:solidFill>
                <a:effectLst>
                  <a:outerShdw blurRad="38100" dist="38100" dir="2700000" algn="tl">
                    <a:srgbClr val="000000">
                      <a:alpha val="43137"/>
                    </a:srgbClr>
                  </a:outerShdw>
                </a:effectLst>
              </a:rPr>
              <a:t>basado</a:t>
            </a:r>
            <a:r>
              <a:rPr lang="en-US" dirty="0">
                <a:solidFill>
                  <a:schemeClr val="bg1"/>
                </a:solidFill>
                <a:effectLst>
                  <a:outerShdw blurRad="38100" dist="38100" dir="2700000" algn="tl">
                    <a:srgbClr val="000000">
                      <a:alpha val="43137"/>
                    </a:srgbClr>
                  </a:outerShdw>
                </a:effectLst>
              </a:rPr>
              <a:t> en Java</a:t>
            </a:r>
            <a:endParaRPr lang="en-US" b="1" dirty="0">
              <a:solidFill>
                <a:schemeClr val="bg1"/>
              </a:solidFill>
              <a:effectLst>
                <a:outerShdw blurRad="38100" dist="38100" dir="2700000" algn="tl">
                  <a:srgbClr val="000000">
                    <a:alpha val="43137"/>
                  </a:srgbClr>
                </a:outerShdw>
              </a:effectLst>
            </a:endParaRPr>
          </a:p>
        </p:txBody>
      </p:sp>
      <p:sp>
        <p:nvSpPr>
          <p:cNvPr id="30" name="Rectangle 29"/>
          <p:cNvSpPr/>
          <p:nvPr/>
        </p:nvSpPr>
        <p:spPr>
          <a:xfrm flipH="1">
            <a:off x="6174778" y="5654397"/>
            <a:ext cx="1547149" cy="1203603"/>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Rectangle 30"/>
          <p:cNvSpPr/>
          <p:nvPr/>
        </p:nvSpPr>
        <p:spPr>
          <a:xfrm flipH="1">
            <a:off x="9245923" y="5654398"/>
            <a:ext cx="1447801" cy="12036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1681" y="5921320"/>
            <a:ext cx="985920" cy="738488"/>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13967" y="5864534"/>
            <a:ext cx="1111710" cy="810472"/>
          </a:xfrm>
          <a:prstGeom prst="rect">
            <a:avLst/>
          </a:prstGeom>
        </p:spPr>
      </p:pic>
      <p:pic>
        <p:nvPicPr>
          <p:cNvPr id="10" name="Picture 9"/>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69703" y="5029200"/>
            <a:ext cx="1671588" cy="1724534"/>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74939" y="4655605"/>
            <a:ext cx="1010927" cy="1010927"/>
          </a:xfrm>
          <a:prstGeom prst="rect">
            <a:avLst/>
          </a:prstGeom>
        </p:spPr>
      </p:pic>
      <p:sp>
        <p:nvSpPr>
          <p:cNvPr id="25" name="TextBox 24"/>
          <p:cNvSpPr txBox="1"/>
          <p:nvPr/>
        </p:nvSpPr>
        <p:spPr>
          <a:xfrm>
            <a:off x="1616322" y="4770930"/>
            <a:ext cx="3819605" cy="1446550"/>
          </a:xfrm>
          <a:prstGeom prst="rect">
            <a:avLst/>
          </a:prstGeom>
          <a:noFill/>
          <a:ln>
            <a:noFill/>
          </a:ln>
        </p:spPr>
        <p:txBody>
          <a:bodyPr wrap="square" rtlCol="0">
            <a:spAutoFit/>
          </a:bodyPr>
          <a:lstStyle/>
          <a:p>
            <a:r>
              <a:rPr lang="en-US" sz="2000" dirty="0"/>
              <a:t>Su </a:t>
            </a:r>
            <a:r>
              <a:rPr lang="en-US" sz="2000" dirty="0" err="1"/>
              <a:t>popularidad</a:t>
            </a:r>
            <a:r>
              <a:rPr lang="en-US" sz="2000" dirty="0"/>
              <a:t> se </a:t>
            </a:r>
            <a:r>
              <a:rPr lang="en-US" sz="2000" dirty="0" err="1"/>
              <a:t>revitalizó</a:t>
            </a:r>
            <a:r>
              <a:rPr lang="en-US" sz="2000" dirty="0"/>
              <a:t> </a:t>
            </a:r>
            <a:r>
              <a:rPr lang="en-US" sz="2000" dirty="0" err="1"/>
              <a:t>por</a:t>
            </a:r>
            <a:r>
              <a:rPr lang="en-US" sz="2000" dirty="0"/>
              <a:t> </a:t>
            </a:r>
            <a:r>
              <a:rPr lang="en-US" sz="2000" dirty="0" err="1"/>
              <a:t>su</a:t>
            </a:r>
            <a:r>
              <a:rPr lang="en-US" sz="2000" dirty="0"/>
              <a:t> </a:t>
            </a:r>
            <a:r>
              <a:rPr lang="en-US" sz="2000" dirty="0" err="1"/>
              <a:t>uso</a:t>
            </a:r>
            <a:r>
              <a:rPr lang="en-US" sz="2000" dirty="0"/>
              <a:t> </a:t>
            </a:r>
            <a:r>
              <a:rPr lang="en-US" sz="2000" dirty="0" err="1"/>
              <a:t>mayoritario</a:t>
            </a:r>
            <a:r>
              <a:rPr lang="en-US" sz="2000" dirty="0"/>
              <a:t> en el </a:t>
            </a:r>
            <a:r>
              <a:rPr lang="en-US" sz="2000" dirty="0" err="1"/>
              <a:t>desarrollo</a:t>
            </a:r>
            <a:r>
              <a:rPr lang="en-US" sz="2000" dirty="0"/>
              <a:t> de </a:t>
            </a:r>
            <a:r>
              <a:rPr lang="en-US" sz="2000" dirty="0" err="1"/>
              <a:t>aplicaciones</a:t>
            </a:r>
            <a:r>
              <a:rPr lang="en-US" sz="2000" dirty="0"/>
              <a:t> </a:t>
            </a:r>
            <a:r>
              <a:rPr lang="en-US" sz="2000" dirty="0" err="1"/>
              <a:t>para</a:t>
            </a:r>
            <a:r>
              <a:rPr lang="en-US" sz="2000" dirty="0"/>
              <a:t> </a:t>
            </a:r>
            <a:r>
              <a:rPr lang="en-US" sz="2400" b="1" dirty="0">
                <a:solidFill>
                  <a:srgbClr val="C00000"/>
                </a:solidFill>
              </a:rPr>
              <a:t>Android</a:t>
            </a:r>
          </a:p>
          <a:p>
            <a:r>
              <a:rPr lang="en-US" sz="2400" b="1" dirty="0">
                <a:solidFill>
                  <a:srgbClr val="C00000"/>
                </a:solidFill>
              </a:rPr>
              <a:t>82 % </a:t>
            </a:r>
            <a:r>
              <a:rPr lang="en-US" sz="2000" dirty="0" err="1"/>
              <a:t>móviles</a:t>
            </a:r>
            <a:endParaRPr lang="en-US" sz="2000" dirty="0"/>
          </a:p>
        </p:txBody>
      </p:sp>
      <p:sp>
        <p:nvSpPr>
          <p:cNvPr id="2" name="Slide Number Placeholder 1"/>
          <p:cNvSpPr>
            <a:spLocks noGrp="1"/>
          </p:cNvSpPr>
          <p:nvPr>
            <p:ph type="sldNum" sz="quarter" idx="12"/>
          </p:nvPr>
        </p:nvSpPr>
        <p:spPr/>
        <p:txBody>
          <a:bodyPr/>
          <a:lstStyle/>
          <a:p>
            <a:fld id="{4C1BB359-29A4-412C-8FDE-62D1BA19A217}" type="slidenum">
              <a:rPr lang="es-ES" smtClean="0"/>
              <a:pPr/>
              <a:t>32</a:t>
            </a:fld>
            <a:endParaRPr lang="es-ES" dirty="0"/>
          </a:p>
        </p:txBody>
      </p:sp>
      <p:sp>
        <p:nvSpPr>
          <p:cNvPr id="27" name="TextBox 26"/>
          <p:cNvSpPr txBox="1"/>
          <p:nvPr/>
        </p:nvSpPr>
        <p:spPr>
          <a:xfrm>
            <a:off x="1828801" y="1893293"/>
            <a:ext cx="1152779" cy="523220"/>
          </a:xfrm>
          <a:prstGeom prst="rect">
            <a:avLst/>
          </a:prstGeom>
          <a:solidFill>
            <a:schemeClr val="bg1"/>
          </a:solidFill>
          <a:ln>
            <a:noFill/>
          </a:ln>
        </p:spPr>
        <p:txBody>
          <a:bodyPr wrap="square" rtlCol="0">
            <a:spAutoFit/>
          </a:bodyPr>
          <a:lstStyle/>
          <a:p>
            <a:pPr algn="ctr"/>
            <a:r>
              <a:rPr lang="en-US" sz="2800" b="1" dirty="0">
                <a:solidFill>
                  <a:srgbClr val="C00000"/>
                </a:solidFill>
                <a:latin typeface="Consolas" panose="020B0609020204030204" pitchFamily="49" charset="0"/>
              </a:rPr>
              <a:t>1995</a:t>
            </a:r>
            <a:endParaRPr lang="en-US" b="1" dirty="0">
              <a:solidFill>
                <a:srgbClr val="C00000"/>
              </a:solidFill>
              <a:latin typeface="Consolas" panose="020B0609020204030204" pitchFamily="49" charset="0"/>
            </a:endParaRPr>
          </a:p>
        </p:txBody>
      </p:sp>
      <p:pic>
        <p:nvPicPr>
          <p:cNvPr id="32" name="Picture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847909" y="6042473"/>
            <a:ext cx="1272028" cy="427452"/>
          </a:xfrm>
          <a:prstGeom prst="rect">
            <a:avLst/>
          </a:prstGeom>
        </p:spPr>
      </p:pic>
      <p:pic>
        <p:nvPicPr>
          <p:cNvPr id="6" name="Picture 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07307" y="791689"/>
            <a:ext cx="1430660" cy="1967157"/>
          </a:xfrm>
          <a:prstGeom prst="rect">
            <a:avLst/>
          </a:prstGeom>
        </p:spPr>
      </p:pic>
      <p:sp>
        <p:nvSpPr>
          <p:cNvPr id="33" name="TextBox 32"/>
          <p:cNvSpPr txBox="1"/>
          <p:nvPr/>
        </p:nvSpPr>
        <p:spPr>
          <a:xfrm>
            <a:off x="9119938" y="2682957"/>
            <a:ext cx="1460449" cy="707886"/>
          </a:xfrm>
          <a:prstGeom prst="rect">
            <a:avLst/>
          </a:prstGeom>
          <a:noFill/>
          <a:ln>
            <a:noFill/>
          </a:ln>
        </p:spPr>
        <p:txBody>
          <a:bodyPr wrap="square" rtlCol="0">
            <a:spAutoFit/>
          </a:bodyPr>
          <a:lstStyle/>
          <a:p>
            <a:pPr algn="ctr"/>
            <a:r>
              <a:rPr lang="en-US" sz="2000" b="1" dirty="0">
                <a:solidFill>
                  <a:schemeClr val="bg1"/>
                </a:solidFill>
                <a:effectLst>
                  <a:outerShdw blurRad="38100" dist="38100" dir="2700000" algn="tl">
                    <a:srgbClr val="000000">
                      <a:alpha val="43137"/>
                    </a:srgbClr>
                  </a:outerShdw>
                </a:effectLst>
                <a:latin typeface="Myriad Pro Cond" pitchFamily="34" charset="0"/>
              </a:rPr>
              <a:t>James Gosling</a:t>
            </a:r>
          </a:p>
          <a:p>
            <a:pPr algn="ctr"/>
            <a:r>
              <a:rPr lang="en-US" sz="2000" b="1" dirty="0">
                <a:solidFill>
                  <a:schemeClr val="bg1"/>
                </a:solidFill>
                <a:effectLst>
                  <a:outerShdw blurRad="38100" dist="38100" dir="2700000" algn="tl">
                    <a:srgbClr val="000000">
                      <a:alpha val="43137"/>
                    </a:srgbClr>
                  </a:outerShdw>
                </a:effectLst>
                <a:latin typeface="Myriad Pro Cond" pitchFamily="34" charset="0"/>
              </a:rPr>
              <a:t> (</a:t>
            </a:r>
            <a:r>
              <a:rPr lang="es-MX" sz="2000" b="1" dirty="0" err="1">
                <a:solidFill>
                  <a:schemeClr val="bg1"/>
                </a:solidFill>
                <a:effectLst>
                  <a:outerShdw blurRad="38100" dist="38100" dir="2700000" algn="tl">
                    <a:srgbClr val="000000">
                      <a:alpha val="43137"/>
                    </a:srgbClr>
                  </a:outerShdw>
                </a:effectLst>
                <a:latin typeface="Myriad Pro Cond" pitchFamily="34" charset="0"/>
              </a:rPr>
              <a:t>Cánada</a:t>
            </a:r>
            <a:r>
              <a:rPr lang="en-US" sz="2000" b="1" dirty="0">
                <a:solidFill>
                  <a:schemeClr val="bg1"/>
                </a:solidFill>
                <a:effectLst>
                  <a:outerShdw blurRad="38100" dist="38100" dir="2700000" algn="tl">
                    <a:srgbClr val="000000">
                      <a:alpha val="43137"/>
                    </a:srgbClr>
                  </a:outerShdw>
                </a:effectLst>
                <a:latin typeface="Myriad Pro Cond" pitchFamily="34" charset="0"/>
              </a:rPr>
              <a:t>)</a:t>
            </a:r>
          </a:p>
        </p:txBody>
      </p:sp>
      <p:sp>
        <p:nvSpPr>
          <p:cNvPr id="8" name="Footer Placeholder 7"/>
          <p:cNvSpPr>
            <a:spLocks noGrp="1"/>
          </p:cNvSpPr>
          <p:nvPr>
            <p:ph type="ftr" sz="quarter" idx="11"/>
          </p:nvPr>
        </p:nvSpPr>
        <p:spPr/>
        <p:txBody>
          <a:bodyPr/>
          <a:lstStyle/>
          <a:p>
            <a:pPr algn="l"/>
            <a:r>
              <a:rPr lang="en-US" smtClean="0"/>
              <a:t>(C) LP Curso 2022</a:t>
            </a:r>
            <a:endParaRPr lang="en-US" dirty="0"/>
          </a:p>
        </p:txBody>
      </p:sp>
    </p:spTree>
    <p:extLst>
      <p:ext uri="{BB962C8B-B14F-4D97-AF65-F5344CB8AC3E}">
        <p14:creationId xmlns:p14="http://schemas.microsoft.com/office/powerpoint/2010/main" val="27443703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524000" y="2934206"/>
            <a:ext cx="4267200" cy="160776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angle 3"/>
          <p:cNvSpPr/>
          <p:nvPr/>
        </p:nvSpPr>
        <p:spPr>
          <a:xfrm>
            <a:off x="5791201" y="0"/>
            <a:ext cx="4951021" cy="6858000"/>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angle 2"/>
          <p:cNvSpPr/>
          <p:nvPr/>
        </p:nvSpPr>
        <p:spPr>
          <a:xfrm>
            <a:off x="1524000" y="1"/>
            <a:ext cx="4267200" cy="29342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TextBox 9"/>
          <p:cNvSpPr txBox="1"/>
          <p:nvPr/>
        </p:nvSpPr>
        <p:spPr>
          <a:xfrm>
            <a:off x="1607646" y="85326"/>
            <a:ext cx="3317109" cy="707886"/>
          </a:xfrm>
          <a:prstGeom prst="rect">
            <a:avLst/>
          </a:prstGeom>
          <a:noFill/>
        </p:spPr>
        <p:txBody>
          <a:bodyPr wrap="square" rtlCol="0">
            <a:spAutoFit/>
          </a:bodyPr>
          <a:lstStyle/>
          <a:p>
            <a:r>
              <a:rPr lang="en-US" sz="4000" b="1" cap="small" dirty="0">
                <a:solidFill>
                  <a:schemeClr val="bg1"/>
                </a:solidFill>
                <a:effectLst>
                  <a:outerShdw blurRad="38100" dist="38100" dir="2700000" algn="tl">
                    <a:srgbClr val="000000">
                      <a:alpha val="43137"/>
                    </a:srgbClr>
                  </a:outerShdw>
                </a:effectLst>
                <a:latin typeface="Myriad Pro Cond" pitchFamily="34" charset="0"/>
              </a:rPr>
              <a:t>JavaScript</a:t>
            </a:r>
            <a:endParaRPr lang="es-ES" sz="3600" b="1" cap="small" dirty="0">
              <a:solidFill>
                <a:schemeClr val="bg1"/>
              </a:solidFill>
              <a:effectLst>
                <a:outerShdw blurRad="38100" dist="38100" dir="2700000" algn="tl">
                  <a:srgbClr val="000000">
                    <a:alpha val="43137"/>
                  </a:srgbClr>
                </a:outerShdw>
              </a:effectLst>
              <a:latin typeface="Myriad Pro Cond" pitchFamily="34" charset="0"/>
            </a:endParaRPr>
          </a:p>
        </p:txBody>
      </p:sp>
      <p:sp>
        <p:nvSpPr>
          <p:cNvPr id="11" name="TextBox 10"/>
          <p:cNvSpPr txBox="1"/>
          <p:nvPr/>
        </p:nvSpPr>
        <p:spPr>
          <a:xfrm>
            <a:off x="3432454" y="82108"/>
            <a:ext cx="2731830" cy="707886"/>
          </a:xfrm>
          <a:prstGeom prst="rect">
            <a:avLst/>
          </a:prstGeom>
          <a:noFill/>
          <a:ln>
            <a:noFill/>
          </a:ln>
        </p:spPr>
        <p:txBody>
          <a:bodyPr wrap="square" rtlCol="0">
            <a:spAutoFit/>
          </a:bodyPr>
          <a:lstStyle/>
          <a:p>
            <a:r>
              <a:rPr lang="en-US" sz="2000" dirty="0">
                <a:solidFill>
                  <a:schemeClr val="bg1"/>
                </a:solidFill>
                <a:effectLst>
                  <a:outerShdw blurRad="38100" dist="38100" dir="2700000" algn="tl">
                    <a:srgbClr val="000000">
                      <a:alpha val="43137"/>
                    </a:srgbClr>
                  </a:outerShdw>
                </a:effectLst>
              </a:rPr>
              <a:t>El LP standard de la web </a:t>
            </a:r>
            <a:r>
              <a:rPr lang="en-US" sz="2000" b="1" dirty="0" err="1">
                <a:solidFill>
                  <a:schemeClr val="bg1"/>
                </a:solidFill>
                <a:effectLst>
                  <a:outerShdw blurRad="38100" dist="38100" dir="2700000" algn="tl">
                    <a:srgbClr val="000000">
                      <a:alpha val="43137"/>
                    </a:srgbClr>
                  </a:outerShdw>
                </a:effectLst>
              </a:rPr>
              <a:t>ECECMAScript</a:t>
            </a:r>
            <a:r>
              <a:rPr lang="en-US" sz="2000" b="1" dirty="0">
                <a:solidFill>
                  <a:schemeClr val="bg1"/>
                </a:solidFill>
                <a:effectLst>
                  <a:outerShdw blurRad="38100" dist="38100" dir="2700000" algn="tl">
                    <a:srgbClr val="000000">
                      <a:alpha val="43137"/>
                    </a:srgbClr>
                  </a:outerShdw>
                </a:effectLst>
              </a:rPr>
              <a:t> </a:t>
            </a:r>
            <a:r>
              <a:rPr lang="en-US" sz="2000" b="1" dirty="0" smtClean="0">
                <a:solidFill>
                  <a:schemeClr val="bg1"/>
                </a:solidFill>
                <a:effectLst>
                  <a:outerShdw blurRad="38100" dist="38100" dir="2700000" algn="tl">
                    <a:srgbClr val="000000">
                      <a:alpha val="43137"/>
                    </a:srgbClr>
                  </a:outerShdw>
                </a:effectLst>
              </a:rPr>
              <a:t>2021</a:t>
            </a:r>
            <a:endParaRPr lang="en-US" sz="2000" b="1" dirty="0">
              <a:solidFill>
                <a:schemeClr val="bg1"/>
              </a:solidFill>
              <a:effectLst>
                <a:outerShdw blurRad="38100" dist="38100" dir="2700000" algn="tl">
                  <a:srgbClr val="000000">
                    <a:alpha val="43137"/>
                  </a:srgbClr>
                </a:outerShdw>
              </a:effectLst>
            </a:endParaRPr>
          </a:p>
        </p:txBody>
      </p:sp>
      <p:sp>
        <p:nvSpPr>
          <p:cNvPr id="12" name="TextBox 11"/>
          <p:cNvSpPr txBox="1"/>
          <p:nvPr/>
        </p:nvSpPr>
        <p:spPr>
          <a:xfrm>
            <a:off x="6123709" y="386983"/>
            <a:ext cx="4191000" cy="3785652"/>
          </a:xfrm>
          <a:prstGeom prst="rect">
            <a:avLst/>
          </a:prstGeom>
          <a:noFill/>
          <a:ln>
            <a:noFill/>
          </a:ln>
        </p:spPr>
        <p:txBody>
          <a:bodyPr wrap="square" rtlCol="0">
            <a:spAutoFit/>
          </a:bodyPr>
          <a:lstStyle/>
          <a:p>
            <a:r>
              <a:rPr lang="en-US" sz="2000" b="1" dirty="0" err="1">
                <a:solidFill>
                  <a:schemeClr val="bg1"/>
                </a:solidFill>
                <a:effectLst>
                  <a:outerShdw blurRad="38100" dist="38100" dir="2700000" algn="tl">
                    <a:srgbClr val="000000">
                      <a:alpha val="43137"/>
                    </a:srgbClr>
                  </a:outerShdw>
                </a:effectLst>
              </a:rPr>
              <a:t>Fortalezas</a:t>
            </a:r>
            <a:endParaRPr lang="en-US" sz="2000" b="1" dirty="0">
              <a:solidFill>
                <a:schemeClr val="bg1"/>
              </a:solidFill>
              <a:effectLst>
                <a:outerShdw blurRad="38100" dist="38100" dir="2700000" algn="tl">
                  <a:srgbClr val="000000">
                    <a:alpha val="43137"/>
                  </a:srgbClr>
                </a:outerShdw>
              </a:effectLst>
            </a:endParaRPr>
          </a:p>
          <a:p>
            <a:r>
              <a:rPr lang="en-US" sz="2000" dirty="0">
                <a:solidFill>
                  <a:schemeClr val="bg1"/>
                </a:solidFill>
                <a:effectLst>
                  <a:outerShdw blurRad="38100" dist="38100" dir="2700000" algn="tl">
                    <a:srgbClr val="000000">
                      <a:alpha val="43137"/>
                    </a:srgbClr>
                  </a:outerShdw>
                </a:effectLst>
              </a:rPr>
              <a:t>Script, </a:t>
            </a:r>
            <a:r>
              <a:rPr lang="en-US" sz="2000" dirty="0" err="1">
                <a:solidFill>
                  <a:schemeClr val="bg1"/>
                </a:solidFill>
                <a:effectLst>
                  <a:outerShdw blurRad="38100" dist="38100" dir="2700000" algn="tl">
                    <a:srgbClr val="000000">
                      <a:alpha val="43137"/>
                    </a:srgbClr>
                  </a:outerShdw>
                </a:effectLst>
              </a:rPr>
              <a:t>tipado</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dinámico</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usado</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principalemente</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para</a:t>
            </a:r>
            <a:r>
              <a:rPr lang="en-US" sz="2000" dirty="0">
                <a:solidFill>
                  <a:schemeClr val="bg1"/>
                </a:solidFill>
                <a:effectLst>
                  <a:outerShdw blurRad="38100" dist="38100" dir="2700000" algn="tl">
                    <a:srgbClr val="000000">
                      <a:alpha val="43137"/>
                    </a:srgbClr>
                  </a:outerShdw>
                </a:effectLst>
              </a:rPr>
              <a:t> el </a:t>
            </a:r>
            <a:r>
              <a:rPr lang="en-US" sz="2000" dirty="0" err="1">
                <a:solidFill>
                  <a:schemeClr val="bg1"/>
                </a:solidFill>
                <a:effectLst>
                  <a:outerShdw blurRad="38100" dist="38100" dir="2700000" algn="tl">
                    <a:srgbClr val="000000">
                      <a:alpha val="43137"/>
                    </a:srgbClr>
                  </a:outerShdw>
                </a:effectLst>
              </a:rPr>
              <a:t>desarrollo</a:t>
            </a:r>
            <a:r>
              <a:rPr lang="en-US" sz="2000" dirty="0">
                <a:solidFill>
                  <a:schemeClr val="bg1"/>
                </a:solidFill>
                <a:effectLst>
                  <a:outerShdw blurRad="38100" dist="38100" dir="2700000" algn="tl">
                    <a:srgbClr val="000000">
                      <a:alpha val="43137"/>
                    </a:srgbClr>
                  </a:outerShdw>
                </a:effectLst>
              </a:rPr>
              <a:t> web front-end (client side)</a:t>
            </a:r>
          </a:p>
          <a:p>
            <a:endParaRPr lang="en-US" sz="2000" dirty="0">
              <a:solidFill>
                <a:schemeClr val="bg1"/>
              </a:solidFill>
              <a:effectLst>
                <a:outerShdw blurRad="38100" dist="38100" dir="2700000" algn="tl">
                  <a:srgbClr val="000000">
                    <a:alpha val="43137"/>
                  </a:srgbClr>
                </a:outerShdw>
              </a:effectLst>
            </a:endParaRPr>
          </a:p>
          <a:p>
            <a:r>
              <a:rPr lang="en-US" sz="2000" dirty="0" err="1">
                <a:solidFill>
                  <a:schemeClr val="bg1"/>
                </a:solidFill>
                <a:effectLst>
                  <a:outerShdw blurRad="38100" dist="38100" dir="2700000" algn="tl">
                    <a:srgbClr val="000000">
                      <a:alpha val="43137"/>
                    </a:srgbClr>
                  </a:outerShdw>
                </a:effectLst>
              </a:rPr>
              <a:t>Aceptado</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por</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todos</a:t>
            </a:r>
            <a:r>
              <a:rPr lang="en-US" sz="2000" dirty="0">
                <a:solidFill>
                  <a:schemeClr val="bg1"/>
                </a:solidFill>
                <a:effectLst>
                  <a:outerShdw blurRad="38100" dist="38100" dir="2700000" algn="tl">
                    <a:srgbClr val="000000">
                      <a:alpha val="43137"/>
                    </a:srgbClr>
                  </a:outerShdw>
                </a:effectLst>
              </a:rPr>
              <a:t> los browsers (</a:t>
            </a:r>
            <a:r>
              <a:rPr lang="en-US" sz="2000" dirty="0" err="1">
                <a:solidFill>
                  <a:schemeClr val="bg1"/>
                </a:solidFill>
                <a:effectLst>
                  <a:outerShdw blurRad="38100" dist="38100" dir="2700000" algn="tl">
                    <a:srgbClr val="000000">
                      <a:alpha val="43137"/>
                    </a:srgbClr>
                  </a:outerShdw>
                </a:effectLst>
              </a:rPr>
              <a:t>intentos</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anteriores</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como</a:t>
            </a:r>
            <a:r>
              <a:rPr lang="en-US" sz="2000" dirty="0">
                <a:solidFill>
                  <a:schemeClr val="bg1"/>
                </a:solidFill>
                <a:effectLst>
                  <a:outerShdw blurRad="38100" dist="38100" dir="2700000" algn="tl">
                    <a:srgbClr val="000000">
                      <a:alpha val="43137"/>
                    </a:srgbClr>
                  </a:outerShdw>
                </a:effectLst>
              </a:rPr>
              <a:t> Java Applet, Flash y Silverlight </a:t>
            </a:r>
            <a:r>
              <a:rPr lang="en-US" sz="2000" dirty="0" err="1">
                <a:solidFill>
                  <a:schemeClr val="bg1"/>
                </a:solidFill>
                <a:effectLst>
                  <a:outerShdw blurRad="38100" dist="38100" dir="2700000" algn="tl">
                    <a:srgbClr val="000000">
                      <a:alpha val="43137"/>
                    </a:srgbClr>
                  </a:outerShdw>
                </a:effectLst>
              </a:rPr>
              <a:t>fracasaron</a:t>
            </a:r>
            <a:r>
              <a:rPr lang="en-US" sz="2000" dirty="0">
                <a:solidFill>
                  <a:schemeClr val="bg1"/>
                </a:solidFill>
                <a:effectLst>
                  <a:outerShdw blurRad="38100" dist="38100" dir="2700000" algn="tl">
                    <a:srgbClr val="000000">
                      <a:alpha val="43137"/>
                    </a:srgbClr>
                  </a:outerShdw>
                </a:effectLst>
              </a:rPr>
              <a:t>)</a:t>
            </a:r>
          </a:p>
          <a:p>
            <a:endParaRPr lang="en-US" sz="2000" dirty="0">
              <a:solidFill>
                <a:schemeClr val="bg1"/>
              </a:solidFill>
              <a:effectLst>
                <a:outerShdw blurRad="38100" dist="38100" dir="2700000" algn="tl">
                  <a:srgbClr val="000000">
                    <a:alpha val="43137"/>
                  </a:srgbClr>
                </a:outerShdw>
              </a:effectLst>
            </a:endParaRPr>
          </a:p>
          <a:p>
            <a:r>
              <a:rPr lang="en-US" sz="2000" dirty="0" err="1">
                <a:solidFill>
                  <a:schemeClr val="bg1"/>
                </a:solidFill>
                <a:effectLst>
                  <a:outerShdw blurRad="38100" dist="38100" dir="2700000" algn="tl">
                    <a:srgbClr val="000000">
                      <a:alpha val="43137"/>
                    </a:srgbClr>
                  </a:outerShdw>
                </a:effectLst>
              </a:rPr>
              <a:t>Respaldado</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por</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poderosas</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bibliotecas</a:t>
            </a:r>
            <a:r>
              <a:rPr lang="en-US" sz="2000" dirty="0">
                <a:solidFill>
                  <a:schemeClr val="bg1"/>
                </a:solidFill>
                <a:effectLst>
                  <a:outerShdw blurRad="38100" dist="38100" dir="2700000" algn="tl">
                    <a:srgbClr val="000000">
                      <a:alpha val="43137"/>
                    </a:srgbClr>
                  </a:outerShdw>
                </a:effectLst>
              </a:rPr>
              <a:t> (</a:t>
            </a:r>
            <a:r>
              <a:rPr lang="en-US" sz="2000" b="1" dirty="0" err="1">
                <a:solidFill>
                  <a:schemeClr val="bg1"/>
                </a:solidFill>
                <a:effectLst>
                  <a:outerShdw blurRad="38100" dist="38100" dir="2700000" algn="tl">
                    <a:srgbClr val="000000">
                      <a:alpha val="43137"/>
                    </a:srgbClr>
                  </a:outerShdw>
                </a:effectLst>
              </a:rPr>
              <a:t>jQuery</a:t>
            </a:r>
            <a:r>
              <a:rPr lang="en-US" sz="2000" b="1" dirty="0">
                <a:solidFill>
                  <a:schemeClr val="bg1"/>
                </a:solidFill>
                <a:effectLst>
                  <a:outerShdw blurRad="38100" dist="38100" dir="2700000" algn="tl">
                    <a:srgbClr val="000000">
                      <a:alpha val="43137"/>
                    </a:srgbClr>
                  </a:outerShdw>
                </a:effectLst>
              </a:rPr>
              <a:t> </a:t>
            </a:r>
            <a:r>
              <a:rPr lang="en-US" sz="2000" dirty="0">
                <a:solidFill>
                  <a:schemeClr val="bg1"/>
                </a:solidFill>
                <a:effectLst>
                  <a:outerShdw blurRad="38100" dist="38100" dir="2700000" algn="tl">
                    <a:srgbClr val="000000">
                      <a:alpha val="43137"/>
                    </a:srgbClr>
                  </a:outerShdw>
                </a:effectLst>
              </a:rPr>
              <a:t>) y frameworks </a:t>
            </a:r>
            <a:r>
              <a:rPr lang="en-US" sz="2000" b="1" dirty="0">
                <a:solidFill>
                  <a:schemeClr val="bg1"/>
                </a:solidFill>
                <a:effectLst>
                  <a:outerShdw blurRad="38100" dist="38100" dir="2700000" algn="tl">
                    <a:srgbClr val="000000">
                      <a:alpha val="43137"/>
                    </a:srgbClr>
                  </a:outerShdw>
                </a:effectLst>
              </a:rPr>
              <a:t>React, </a:t>
            </a:r>
            <a:r>
              <a:rPr lang="en-US" sz="2000" b="1" dirty="0" err="1">
                <a:solidFill>
                  <a:schemeClr val="bg1"/>
                </a:solidFill>
                <a:effectLst>
                  <a:outerShdw blurRad="38100" dist="38100" dir="2700000" algn="tl">
                    <a:srgbClr val="000000">
                      <a:alpha val="43137"/>
                    </a:srgbClr>
                  </a:outerShdw>
                </a:effectLst>
              </a:rPr>
              <a:t>AngularJS</a:t>
            </a:r>
            <a:r>
              <a:rPr lang="en-US" sz="2000" dirty="0">
                <a:solidFill>
                  <a:schemeClr val="bg1"/>
                </a:solidFill>
                <a:effectLst>
                  <a:outerShdw blurRad="38100" dist="38100" dir="2700000" algn="tl">
                    <a:srgbClr val="000000">
                      <a:alpha val="43137"/>
                    </a:srgbClr>
                  </a:outerShdw>
                </a:effectLst>
              </a:rPr>
              <a:t>, </a:t>
            </a:r>
            <a:r>
              <a:rPr lang="en-US" sz="2000" b="1" dirty="0">
                <a:solidFill>
                  <a:schemeClr val="bg1"/>
                </a:solidFill>
                <a:effectLst>
                  <a:outerShdw blurRad="38100" dist="38100" dir="2700000" algn="tl">
                    <a:srgbClr val="000000">
                      <a:alpha val="43137"/>
                    </a:srgbClr>
                  </a:outerShdw>
                </a:effectLst>
              </a:rPr>
              <a:t>Ember.js</a:t>
            </a:r>
            <a:r>
              <a:rPr lang="en-US" sz="2000" dirty="0">
                <a:solidFill>
                  <a:schemeClr val="bg1"/>
                </a:solidFill>
                <a:effectLst>
                  <a:outerShdw blurRad="38100" dist="38100" dir="2700000" algn="tl">
                    <a:srgbClr val="000000">
                      <a:alpha val="43137"/>
                    </a:srgbClr>
                  </a:outerShdw>
                </a:effectLst>
              </a:rPr>
              <a:t>, </a:t>
            </a:r>
            <a:r>
              <a:rPr lang="en-US" sz="2000" b="1" dirty="0">
                <a:solidFill>
                  <a:schemeClr val="bg1"/>
                </a:solidFill>
                <a:effectLst>
                  <a:outerShdw blurRad="38100" dist="38100" dir="2700000" algn="tl">
                    <a:srgbClr val="000000">
                      <a:alpha val="43137"/>
                    </a:srgbClr>
                  </a:outerShdw>
                </a:effectLst>
              </a:rPr>
              <a:t> Aurelia</a:t>
            </a:r>
            <a:r>
              <a:rPr lang="en-US" sz="2000" dirty="0">
                <a:solidFill>
                  <a:schemeClr val="bg1"/>
                </a:solidFill>
                <a:effectLst>
                  <a:outerShdw blurRad="38100" dist="38100" dir="2700000" algn="tl">
                    <a:srgbClr val="000000">
                      <a:alpha val="43137"/>
                    </a:srgbClr>
                  </a:outerShdw>
                </a:effectLst>
              </a:rPr>
              <a:t> </a:t>
            </a:r>
          </a:p>
        </p:txBody>
      </p:sp>
      <p:sp>
        <p:nvSpPr>
          <p:cNvPr id="14" name="TextBox 13"/>
          <p:cNvSpPr txBox="1"/>
          <p:nvPr/>
        </p:nvSpPr>
        <p:spPr>
          <a:xfrm>
            <a:off x="1762305" y="2994575"/>
            <a:ext cx="3990795" cy="707886"/>
          </a:xfrm>
          <a:prstGeom prst="rect">
            <a:avLst/>
          </a:prstGeom>
          <a:noFill/>
          <a:ln>
            <a:noFill/>
          </a:ln>
        </p:spPr>
        <p:txBody>
          <a:bodyPr wrap="square" rtlCol="0">
            <a:spAutoFit/>
          </a:bodyPr>
          <a:lstStyle/>
          <a:p>
            <a:r>
              <a:rPr lang="en-US" sz="2000" b="1" dirty="0" err="1"/>
              <a:t>También</a:t>
            </a:r>
            <a:r>
              <a:rPr lang="en-US" sz="2000" b="1" dirty="0"/>
              <a:t> ha </a:t>
            </a:r>
            <a:r>
              <a:rPr lang="en-US" sz="2000" b="1" dirty="0" err="1"/>
              <a:t>ganado</a:t>
            </a:r>
            <a:r>
              <a:rPr lang="en-US" sz="2000" b="1" dirty="0"/>
              <a:t> </a:t>
            </a:r>
            <a:r>
              <a:rPr lang="en-US" sz="2000" b="1" dirty="0" err="1"/>
              <a:t>popularidad</a:t>
            </a:r>
            <a:r>
              <a:rPr lang="en-US" sz="2000" b="1" dirty="0"/>
              <a:t> </a:t>
            </a:r>
            <a:r>
              <a:rPr lang="en-US" sz="2000" b="1" dirty="0" err="1"/>
              <a:t>como</a:t>
            </a:r>
            <a:r>
              <a:rPr lang="en-US" sz="2000" b="1" dirty="0"/>
              <a:t> </a:t>
            </a:r>
            <a:r>
              <a:rPr lang="en-US" sz="2000" b="1" dirty="0" err="1"/>
              <a:t>lenguaje</a:t>
            </a:r>
            <a:r>
              <a:rPr lang="en-US" sz="2000" b="1" dirty="0"/>
              <a:t> </a:t>
            </a:r>
            <a:r>
              <a:rPr lang="en-US" sz="2000" b="1" dirty="0" err="1"/>
              <a:t>multiplataforma</a:t>
            </a:r>
            <a:endParaRPr lang="en-US" sz="2000" b="1"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74279" y="4953001"/>
            <a:ext cx="1089660" cy="50674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3570" y="4960792"/>
            <a:ext cx="946660" cy="94666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64284" y="5476371"/>
            <a:ext cx="533400" cy="533400"/>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32300" y="4922545"/>
            <a:ext cx="987800" cy="1009181"/>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24204" y="3812382"/>
            <a:ext cx="1066609" cy="546892"/>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65575" y="5858186"/>
            <a:ext cx="702651" cy="661492"/>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143222" y="4947827"/>
            <a:ext cx="1451001" cy="428625"/>
          </a:xfrm>
          <a:prstGeom prst="rect">
            <a:avLst/>
          </a:prstGeom>
        </p:spPr>
      </p:pic>
      <p:sp>
        <p:nvSpPr>
          <p:cNvPr id="2" name="Slide Number Placeholder 1"/>
          <p:cNvSpPr>
            <a:spLocks noGrp="1"/>
          </p:cNvSpPr>
          <p:nvPr>
            <p:ph type="sldNum" sz="quarter" idx="12"/>
          </p:nvPr>
        </p:nvSpPr>
        <p:spPr/>
        <p:txBody>
          <a:bodyPr/>
          <a:lstStyle/>
          <a:p>
            <a:fld id="{4C1BB359-29A4-412C-8FDE-62D1BA19A217}" type="slidenum">
              <a:rPr lang="es-ES" smtClean="0"/>
              <a:pPr/>
              <a:t>33</a:t>
            </a:fld>
            <a:endParaRPr lang="es-ES" dirty="0"/>
          </a:p>
        </p:txBody>
      </p:sp>
      <p:sp>
        <p:nvSpPr>
          <p:cNvPr id="19" name="Rectangle 18"/>
          <p:cNvSpPr/>
          <p:nvPr/>
        </p:nvSpPr>
        <p:spPr>
          <a:xfrm>
            <a:off x="1500250" y="4541966"/>
            <a:ext cx="4290950" cy="23160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TextBox 19"/>
          <p:cNvSpPr txBox="1"/>
          <p:nvPr/>
        </p:nvSpPr>
        <p:spPr>
          <a:xfrm>
            <a:off x="1562100" y="4675608"/>
            <a:ext cx="4191000" cy="1938992"/>
          </a:xfrm>
          <a:prstGeom prst="rect">
            <a:avLst/>
          </a:prstGeom>
          <a:noFill/>
          <a:ln>
            <a:noFill/>
          </a:ln>
        </p:spPr>
        <p:txBody>
          <a:bodyPr wrap="square" rtlCol="0">
            <a:spAutoFit/>
          </a:bodyPr>
          <a:lstStyle/>
          <a:p>
            <a:r>
              <a:rPr lang="en-US" sz="2000" b="1" dirty="0" err="1">
                <a:solidFill>
                  <a:schemeClr val="bg1"/>
                </a:solidFill>
                <a:effectLst>
                  <a:outerShdw blurRad="38100" dist="38100" dir="2700000" algn="tl">
                    <a:srgbClr val="000000">
                      <a:alpha val="43137"/>
                    </a:srgbClr>
                  </a:outerShdw>
                </a:effectLst>
              </a:rPr>
              <a:t>Debilidades</a:t>
            </a:r>
            <a:r>
              <a:rPr lang="en-US" sz="2000" dirty="0">
                <a:solidFill>
                  <a:schemeClr val="bg1"/>
                </a:solidFill>
                <a:effectLst>
                  <a:outerShdw blurRad="38100" dist="38100" dir="2700000" algn="tl">
                    <a:srgbClr val="000000">
                      <a:alpha val="43137"/>
                    </a:srgbClr>
                  </a:outerShdw>
                </a:effectLst>
              </a:rPr>
              <a:t> </a:t>
            </a:r>
          </a:p>
          <a:p>
            <a:pPr lvl="1"/>
            <a:r>
              <a:rPr lang="en-US" sz="2000" dirty="0" err="1">
                <a:solidFill>
                  <a:schemeClr val="bg1"/>
                </a:solidFill>
                <a:effectLst>
                  <a:outerShdw blurRad="38100" dist="38100" dir="2700000" algn="tl">
                    <a:srgbClr val="000000">
                      <a:alpha val="43137"/>
                    </a:srgbClr>
                  </a:outerShdw>
                </a:effectLst>
              </a:rPr>
              <a:t>Sintaxis</a:t>
            </a:r>
            <a:r>
              <a:rPr lang="en-US" sz="2000" dirty="0">
                <a:solidFill>
                  <a:schemeClr val="bg1"/>
                </a:solidFill>
                <a:effectLst>
                  <a:outerShdw blurRad="38100" dist="38100" dir="2700000" algn="tl">
                    <a:srgbClr val="000000">
                      <a:alpha val="43137"/>
                    </a:srgbClr>
                  </a:outerShdw>
                </a:effectLst>
              </a:rPr>
              <a:t> no </a:t>
            </a:r>
            <a:r>
              <a:rPr lang="en-US" sz="2000" dirty="0" err="1">
                <a:solidFill>
                  <a:schemeClr val="bg1"/>
                </a:solidFill>
                <a:effectLst>
                  <a:outerShdw blurRad="38100" dist="38100" dir="2700000" algn="tl">
                    <a:srgbClr val="000000">
                      <a:alpha val="43137"/>
                    </a:srgbClr>
                  </a:outerShdw>
                </a:effectLst>
              </a:rPr>
              <a:t>muy</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atractiva</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ni</a:t>
            </a:r>
            <a:r>
              <a:rPr lang="en-US" sz="2000" dirty="0">
                <a:solidFill>
                  <a:schemeClr val="bg1"/>
                </a:solidFill>
                <a:effectLst>
                  <a:outerShdw blurRad="38100" dist="38100" dir="2700000" algn="tl">
                    <a:srgbClr val="000000">
                      <a:alpha val="43137"/>
                    </a:srgbClr>
                  </a:outerShdw>
                </a:effectLst>
              </a:rPr>
              <a:t> legible</a:t>
            </a:r>
          </a:p>
          <a:p>
            <a:pPr lvl="1"/>
            <a:r>
              <a:rPr lang="en-US" sz="2000" dirty="0" err="1">
                <a:solidFill>
                  <a:schemeClr val="bg1"/>
                </a:solidFill>
                <a:effectLst>
                  <a:outerShdw blurRad="38100" dist="38100" dir="2700000" algn="tl">
                    <a:srgbClr val="000000">
                      <a:alpha val="43137"/>
                    </a:srgbClr>
                  </a:outerShdw>
                </a:effectLst>
              </a:rPr>
              <a:t>Difícil</a:t>
            </a:r>
            <a:r>
              <a:rPr lang="en-US" sz="2000" dirty="0">
                <a:solidFill>
                  <a:schemeClr val="bg1"/>
                </a:solidFill>
                <a:effectLst>
                  <a:outerShdw blurRad="38100" dist="38100" dir="2700000" algn="tl">
                    <a:srgbClr val="000000">
                      <a:alpha val="43137"/>
                    </a:srgbClr>
                  </a:outerShdw>
                </a:effectLst>
              </a:rPr>
              <a:t> debugging en </a:t>
            </a:r>
            <a:r>
              <a:rPr lang="en-US" sz="2000" dirty="0" err="1">
                <a:solidFill>
                  <a:schemeClr val="bg1"/>
                </a:solidFill>
                <a:effectLst>
                  <a:outerShdw blurRad="38100" dist="38100" dir="2700000" algn="tl">
                    <a:srgbClr val="000000">
                      <a:alpha val="43137"/>
                    </a:srgbClr>
                  </a:outerShdw>
                </a:effectLst>
              </a:rPr>
              <a:t>aplicaciones</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grandes</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por</a:t>
            </a:r>
            <a:r>
              <a:rPr lang="en-US" sz="2000" dirty="0">
                <a:solidFill>
                  <a:schemeClr val="bg1"/>
                </a:solidFill>
                <a:effectLst>
                  <a:outerShdw blurRad="38100" dist="38100" dir="2700000" algn="tl">
                    <a:srgbClr val="000000">
                      <a:alpha val="43137"/>
                    </a:srgbClr>
                  </a:outerShdw>
                </a:effectLst>
              </a:rPr>
              <a:t> la </a:t>
            </a:r>
            <a:r>
              <a:rPr lang="en-US" sz="2000" dirty="0" err="1">
                <a:solidFill>
                  <a:schemeClr val="bg1"/>
                </a:solidFill>
                <a:effectLst>
                  <a:outerShdw blurRad="38100" dist="38100" dir="2700000" algn="tl">
                    <a:srgbClr val="000000">
                      <a:alpha val="43137"/>
                    </a:srgbClr>
                  </a:outerShdw>
                </a:effectLst>
              </a:rPr>
              <a:t>ausencia</a:t>
            </a:r>
            <a:r>
              <a:rPr lang="en-US" sz="2000" dirty="0">
                <a:solidFill>
                  <a:schemeClr val="bg1"/>
                </a:solidFill>
                <a:effectLst>
                  <a:outerShdw blurRad="38100" dist="38100" dir="2700000" algn="tl">
                    <a:srgbClr val="000000">
                      <a:alpha val="43137"/>
                    </a:srgbClr>
                  </a:outerShdw>
                </a:effectLst>
              </a:rPr>
              <a:t> de static  checking</a:t>
            </a:r>
          </a:p>
        </p:txBody>
      </p:sp>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52864" y="722643"/>
            <a:ext cx="1157654" cy="1157654"/>
          </a:xfrm>
          <a:prstGeom prst="rect">
            <a:avLst/>
          </a:prstGeom>
        </p:spPr>
      </p:pic>
      <p:sp>
        <p:nvSpPr>
          <p:cNvPr id="22" name="TextBox 21"/>
          <p:cNvSpPr txBox="1"/>
          <p:nvPr/>
        </p:nvSpPr>
        <p:spPr>
          <a:xfrm>
            <a:off x="1861667" y="2020100"/>
            <a:ext cx="1152779" cy="584775"/>
          </a:xfrm>
          <a:prstGeom prst="rect">
            <a:avLst/>
          </a:prstGeom>
          <a:solidFill>
            <a:schemeClr val="bg1"/>
          </a:solidFill>
          <a:ln>
            <a:noFill/>
          </a:ln>
        </p:spPr>
        <p:txBody>
          <a:bodyPr wrap="square" rtlCol="0">
            <a:spAutoFit/>
          </a:bodyPr>
          <a:lstStyle/>
          <a:p>
            <a:pPr algn="ctr"/>
            <a:r>
              <a:rPr lang="en-US" sz="3200" b="1" dirty="0">
                <a:solidFill>
                  <a:schemeClr val="accent6">
                    <a:lumMod val="75000"/>
                  </a:schemeClr>
                </a:solidFill>
                <a:latin typeface="Myriad Pro Cond" pitchFamily="34" charset="0"/>
              </a:rPr>
              <a:t>1995</a:t>
            </a:r>
            <a:endParaRPr lang="en-US" b="1" dirty="0">
              <a:solidFill>
                <a:schemeClr val="accent6">
                  <a:lumMod val="75000"/>
                </a:schemeClr>
              </a:solidFill>
              <a:latin typeface="Myriad Pro Cond" pitchFamily="34" charset="0"/>
            </a:endParaRPr>
          </a:p>
        </p:txBody>
      </p:sp>
      <p:pic>
        <p:nvPicPr>
          <p:cNvPr id="16" name="Picture 15"/>
          <p:cNvPicPr>
            <a:picLocks noChangeAspect="1"/>
          </p:cNvPicPr>
          <p:nvPr/>
        </p:nvPicPr>
        <p:blipFill rotWithShape="1">
          <a:blip r:embed="rId11" cstate="print">
            <a:extLst>
              <a:ext uri="{28A0092B-C50C-407E-A947-70E740481C1C}">
                <a14:useLocalDpi xmlns:a14="http://schemas.microsoft.com/office/drawing/2010/main" val="0"/>
              </a:ext>
            </a:extLst>
          </a:blip>
          <a:srcRect l="29166" t="14445" r="29166" b="21851"/>
          <a:stretch/>
        </p:blipFill>
        <p:spPr>
          <a:xfrm>
            <a:off x="3857466" y="3778874"/>
            <a:ext cx="715309" cy="615165"/>
          </a:xfrm>
          <a:prstGeom prst="rect">
            <a:avLst/>
          </a:prstGeom>
        </p:spPr>
      </p:pic>
      <p:pic>
        <p:nvPicPr>
          <p:cNvPr id="24" name="Picture 23"/>
          <p:cNvPicPr>
            <a:picLocks noChangeAspect="1"/>
          </p:cNvPicPr>
          <p:nvPr/>
        </p:nvPicPr>
        <p:blipFill rotWithShape="1">
          <a:blip r:embed="rId12"/>
          <a:srcRect l="13653" t="11239"/>
          <a:stretch/>
        </p:blipFill>
        <p:spPr>
          <a:xfrm>
            <a:off x="4872533" y="3782880"/>
            <a:ext cx="539302" cy="564461"/>
          </a:xfrm>
          <a:prstGeom prst="rect">
            <a:avLst/>
          </a:prstGeom>
        </p:spPr>
      </p:pic>
      <p:pic>
        <p:nvPicPr>
          <p:cNvPr id="25" name="Picture 24"/>
          <p:cNvPicPr>
            <a:picLocks noChangeAspect="1"/>
          </p:cNvPicPr>
          <p:nvPr/>
        </p:nvPicPr>
        <p:blipFill rotWithShape="1">
          <a:blip r:embed="rId13" cstate="print">
            <a:extLst>
              <a:ext uri="{28A0092B-C50C-407E-A947-70E740481C1C}">
                <a14:useLocalDpi xmlns:a14="http://schemas.microsoft.com/office/drawing/2010/main" val="0"/>
              </a:ext>
            </a:extLst>
          </a:blip>
          <a:srcRect b="10285"/>
          <a:stretch/>
        </p:blipFill>
        <p:spPr>
          <a:xfrm>
            <a:off x="3002739" y="3819080"/>
            <a:ext cx="614362" cy="551182"/>
          </a:xfrm>
          <a:prstGeom prst="rect">
            <a:avLst/>
          </a:prstGeom>
        </p:spPr>
      </p:pic>
      <p:pic>
        <p:nvPicPr>
          <p:cNvPr id="23" name="Picture 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779665" y="1023927"/>
            <a:ext cx="1321409" cy="1321409"/>
          </a:xfrm>
          <a:prstGeom prst="rect">
            <a:avLst/>
          </a:prstGeom>
        </p:spPr>
      </p:pic>
      <p:sp>
        <p:nvSpPr>
          <p:cNvPr id="27" name="TextBox 26"/>
          <p:cNvSpPr txBox="1"/>
          <p:nvPr/>
        </p:nvSpPr>
        <p:spPr>
          <a:xfrm>
            <a:off x="3266200" y="2397644"/>
            <a:ext cx="2464646" cy="830997"/>
          </a:xfrm>
          <a:prstGeom prst="rect">
            <a:avLst/>
          </a:prstGeom>
          <a:noFill/>
          <a:ln>
            <a:noFill/>
          </a:ln>
        </p:spPr>
        <p:txBody>
          <a:bodyPr wrap="square" rtlCol="0">
            <a:spAutoFit/>
          </a:bodyPr>
          <a:lstStyle/>
          <a:p>
            <a:r>
              <a:rPr lang="en-US" sz="2000" dirty="0">
                <a:solidFill>
                  <a:schemeClr val="bg1"/>
                </a:solidFill>
                <a:effectLst>
                  <a:outerShdw blurRad="38100" dist="38100" dir="2700000" algn="tl">
                    <a:srgbClr val="000000">
                      <a:alpha val="43137"/>
                    </a:srgbClr>
                  </a:outerShdw>
                </a:effectLst>
              </a:rPr>
              <a:t>Brendan </a:t>
            </a:r>
            <a:r>
              <a:rPr lang="en-US" sz="2000" dirty="0" err="1">
                <a:solidFill>
                  <a:schemeClr val="bg1"/>
                </a:solidFill>
                <a:effectLst>
                  <a:outerShdw blurRad="38100" dist="38100" dir="2700000" algn="tl">
                    <a:srgbClr val="000000">
                      <a:alpha val="43137"/>
                    </a:srgbClr>
                  </a:outerShdw>
                </a:effectLst>
              </a:rPr>
              <a:t>Eich</a:t>
            </a:r>
            <a:r>
              <a:rPr lang="en-US" sz="2000" dirty="0">
                <a:solidFill>
                  <a:schemeClr val="bg1"/>
                </a:solidFill>
                <a:effectLst>
                  <a:outerShdw blurRad="38100" dist="38100" dir="2700000" algn="tl">
                    <a:srgbClr val="000000">
                      <a:alpha val="43137"/>
                    </a:srgbClr>
                  </a:outerShdw>
                </a:effectLst>
              </a:rPr>
              <a:t> (EEUU)</a:t>
            </a:r>
            <a:endParaRPr lang="en-US" sz="2000" b="1" dirty="0">
              <a:solidFill>
                <a:schemeClr val="bg1"/>
              </a:solidFill>
              <a:effectLst>
                <a:outerShdw blurRad="38100" dist="38100" dir="2700000" algn="tl">
                  <a:srgbClr val="000000">
                    <a:alpha val="43137"/>
                  </a:srgbClr>
                </a:outerShdw>
              </a:effectLst>
            </a:endParaRPr>
          </a:p>
          <a:p>
            <a:endParaRPr lang="en-US" sz="2800" dirty="0">
              <a:solidFill>
                <a:schemeClr val="bg1"/>
              </a:solidFill>
              <a:effectLst>
                <a:outerShdw blurRad="38100" dist="38100" dir="2700000" algn="tl">
                  <a:srgbClr val="000000">
                    <a:alpha val="43137"/>
                  </a:srgbClr>
                </a:outerShdw>
              </a:effectLst>
              <a:latin typeface="Myriad Pro Cond" pitchFamily="34" charset="0"/>
            </a:endParaRPr>
          </a:p>
        </p:txBody>
      </p:sp>
      <p:sp>
        <p:nvSpPr>
          <p:cNvPr id="18" name="Footer Placeholder 17"/>
          <p:cNvSpPr>
            <a:spLocks noGrp="1"/>
          </p:cNvSpPr>
          <p:nvPr>
            <p:ph type="ftr" sz="quarter" idx="11"/>
          </p:nvPr>
        </p:nvSpPr>
        <p:spPr/>
        <p:txBody>
          <a:bodyPr/>
          <a:lstStyle/>
          <a:p>
            <a:pPr algn="l"/>
            <a:r>
              <a:rPr lang="en-US" smtClean="0"/>
              <a:t>(C) LP Curso 2022</a:t>
            </a:r>
            <a:endParaRPr lang="en-US" dirty="0"/>
          </a:p>
        </p:txBody>
      </p:sp>
    </p:spTree>
    <p:extLst>
      <p:ext uri="{BB962C8B-B14F-4D97-AF65-F5344CB8AC3E}">
        <p14:creationId xmlns:p14="http://schemas.microsoft.com/office/powerpoint/2010/main" val="39272564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521068" y="4800600"/>
            <a:ext cx="9146932" cy="20574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angle 4"/>
          <p:cNvSpPr/>
          <p:nvPr/>
        </p:nvSpPr>
        <p:spPr>
          <a:xfrm>
            <a:off x="1515208" y="3352800"/>
            <a:ext cx="9146931" cy="533400"/>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angle 2"/>
          <p:cNvSpPr/>
          <p:nvPr/>
        </p:nvSpPr>
        <p:spPr>
          <a:xfrm>
            <a:off x="1524000" y="0"/>
            <a:ext cx="9144000" cy="3352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TextBox 19"/>
          <p:cNvSpPr txBox="1"/>
          <p:nvPr/>
        </p:nvSpPr>
        <p:spPr>
          <a:xfrm>
            <a:off x="4917831" y="3388667"/>
            <a:ext cx="1526199" cy="461665"/>
          </a:xfrm>
          <a:prstGeom prst="rect">
            <a:avLst/>
          </a:prstGeom>
          <a:noFill/>
          <a:ln>
            <a:noFill/>
          </a:ln>
        </p:spPr>
        <p:txBody>
          <a:bodyPr wrap="square" rtlCol="0">
            <a:spAutoFit/>
          </a:bodyPr>
          <a:lstStyle/>
          <a:p>
            <a:r>
              <a:rPr lang="en-US" sz="2400" b="1" dirty="0" err="1">
                <a:solidFill>
                  <a:schemeClr val="bg1"/>
                </a:solidFill>
              </a:rPr>
              <a:t>Usan</a:t>
            </a:r>
            <a:r>
              <a:rPr lang="en-US" sz="2400" b="1" dirty="0">
                <a:solidFill>
                  <a:schemeClr val="bg1"/>
                </a:solidFill>
              </a:rPr>
              <a:t>   C++</a:t>
            </a:r>
          </a:p>
        </p:txBody>
      </p:sp>
      <p:sp>
        <p:nvSpPr>
          <p:cNvPr id="15" name="TextBox 14"/>
          <p:cNvSpPr txBox="1"/>
          <p:nvPr/>
        </p:nvSpPr>
        <p:spPr>
          <a:xfrm>
            <a:off x="4021623" y="190500"/>
            <a:ext cx="6502971" cy="2769989"/>
          </a:xfrm>
          <a:prstGeom prst="rect">
            <a:avLst/>
          </a:prstGeom>
          <a:noFill/>
          <a:ln>
            <a:noFill/>
          </a:ln>
        </p:spPr>
        <p:txBody>
          <a:bodyPr wrap="square" rtlCol="0">
            <a:spAutoFit/>
          </a:bodyPr>
          <a:lstStyle/>
          <a:p>
            <a:pPr>
              <a:spcAft>
                <a:spcPts val="600"/>
              </a:spcAft>
            </a:pPr>
            <a:r>
              <a:rPr lang="en-US" sz="2400" dirty="0">
                <a:solidFill>
                  <a:schemeClr val="bg1"/>
                </a:solidFill>
              </a:rPr>
              <a:t>(/ˈ</a:t>
            </a:r>
            <a:r>
              <a:rPr lang="en-US" sz="2400" dirty="0" err="1">
                <a:solidFill>
                  <a:schemeClr val="bg1"/>
                </a:solidFill>
              </a:rPr>
              <a:t>bjɑːrnə</a:t>
            </a:r>
            <a:r>
              <a:rPr lang="en-US" sz="2400" dirty="0">
                <a:solidFill>
                  <a:schemeClr val="bg1"/>
                </a:solidFill>
              </a:rPr>
              <a:t> ˈ</a:t>
            </a:r>
            <a:r>
              <a:rPr lang="en-US" sz="2400" dirty="0" err="1">
                <a:solidFill>
                  <a:schemeClr val="bg1"/>
                </a:solidFill>
              </a:rPr>
              <a:t>straʊstrʊp</a:t>
            </a:r>
            <a:r>
              <a:rPr lang="en-US" sz="2400" dirty="0">
                <a:solidFill>
                  <a:schemeClr val="bg1"/>
                </a:solidFill>
              </a:rPr>
              <a:t>/, </a:t>
            </a:r>
            <a:r>
              <a:rPr lang="en-US" sz="2400" dirty="0" err="1">
                <a:solidFill>
                  <a:schemeClr val="bg1"/>
                </a:solidFill>
              </a:rPr>
              <a:t>danés</a:t>
            </a:r>
            <a:r>
              <a:rPr lang="en-US" sz="2400" dirty="0">
                <a:solidFill>
                  <a:schemeClr val="bg1"/>
                </a:solidFill>
              </a:rPr>
              <a:t>)</a:t>
            </a:r>
          </a:p>
          <a:p>
            <a:pPr>
              <a:spcAft>
                <a:spcPts val="600"/>
              </a:spcAft>
            </a:pPr>
            <a:r>
              <a:rPr lang="en-US" sz="2000" dirty="0" err="1">
                <a:solidFill>
                  <a:schemeClr val="bg1"/>
                </a:solidFill>
              </a:rPr>
              <a:t>Sigue</a:t>
            </a:r>
            <a:r>
              <a:rPr lang="en-US" sz="2000" dirty="0">
                <a:solidFill>
                  <a:schemeClr val="bg1"/>
                </a:solidFill>
              </a:rPr>
              <a:t> </a:t>
            </a:r>
            <a:r>
              <a:rPr lang="en-US" sz="2000" dirty="0" err="1">
                <a:solidFill>
                  <a:schemeClr val="bg1"/>
                </a:solidFill>
              </a:rPr>
              <a:t>siendo</a:t>
            </a:r>
            <a:r>
              <a:rPr lang="en-US" sz="2000" dirty="0">
                <a:solidFill>
                  <a:schemeClr val="bg1"/>
                </a:solidFill>
              </a:rPr>
              <a:t> el </a:t>
            </a:r>
            <a:r>
              <a:rPr lang="en-US" sz="2000" dirty="0" err="1">
                <a:solidFill>
                  <a:schemeClr val="bg1"/>
                </a:solidFill>
              </a:rPr>
              <a:t>más</a:t>
            </a:r>
            <a:r>
              <a:rPr lang="en-US" sz="2000" dirty="0">
                <a:solidFill>
                  <a:schemeClr val="bg1"/>
                </a:solidFill>
              </a:rPr>
              <a:t> </a:t>
            </a:r>
            <a:r>
              <a:rPr lang="en-US" sz="2000" dirty="0" err="1">
                <a:solidFill>
                  <a:schemeClr val="bg1"/>
                </a:solidFill>
              </a:rPr>
              <a:t>poderoso</a:t>
            </a:r>
            <a:r>
              <a:rPr lang="en-US" sz="2000" dirty="0">
                <a:solidFill>
                  <a:schemeClr val="bg1"/>
                </a:solidFill>
              </a:rPr>
              <a:t> en </a:t>
            </a:r>
            <a:r>
              <a:rPr lang="en-US" sz="2000" dirty="0" err="1">
                <a:solidFill>
                  <a:schemeClr val="bg1"/>
                </a:solidFill>
              </a:rPr>
              <a:t>términos</a:t>
            </a:r>
            <a:r>
              <a:rPr lang="en-US" sz="2000" dirty="0">
                <a:solidFill>
                  <a:schemeClr val="bg1"/>
                </a:solidFill>
              </a:rPr>
              <a:t> de performance y </a:t>
            </a:r>
            <a:r>
              <a:rPr lang="en-US" sz="2000" dirty="0" err="1">
                <a:solidFill>
                  <a:schemeClr val="bg1"/>
                </a:solidFill>
              </a:rPr>
              <a:t>capacidades</a:t>
            </a:r>
            <a:endParaRPr lang="en-US" dirty="0">
              <a:solidFill>
                <a:schemeClr val="bg1"/>
              </a:solidFill>
            </a:endParaRPr>
          </a:p>
          <a:p>
            <a:r>
              <a:rPr lang="en-US" sz="2000" dirty="0" err="1">
                <a:solidFill>
                  <a:schemeClr val="bg1"/>
                </a:solidFill>
              </a:rPr>
              <a:t>Continuará</a:t>
            </a:r>
            <a:r>
              <a:rPr lang="en-US" sz="2000" dirty="0">
                <a:solidFill>
                  <a:schemeClr val="bg1"/>
                </a:solidFill>
              </a:rPr>
              <a:t> </a:t>
            </a:r>
            <a:r>
              <a:rPr lang="en-US" sz="2000" dirty="0" err="1">
                <a:solidFill>
                  <a:schemeClr val="bg1"/>
                </a:solidFill>
              </a:rPr>
              <a:t>siendo</a:t>
            </a:r>
            <a:r>
              <a:rPr lang="en-US" sz="2000" dirty="0">
                <a:solidFill>
                  <a:schemeClr val="bg1"/>
                </a:solidFill>
              </a:rPr>
              <a:t> </a:t>
            </a:r>
            <a:r>
              <a:rPr lang="en-US" sz="2000" dirty="0" err="1">
                <a:solidFill>
                  <a:schemeClr val="bg1"/>
                </a:solidFill>
              </a:rPr>
              <a:t>relevante</a:t>
            </a:r>
            <a:r>
              <a:rPr lang="en-US" sz="2000" dirty="0">
                <a:solidFill>
                  <a:schemeClr val="bg1"/>
                </a:solidFill>
              </a:rPr>
              <a:t> en </a:t>
            </a:r>
            <a:r>
              <a:rPr lang="en-US" sz="2000" dirty="0" err="1">
                <a:solidFill>
                  <a:schemeClr val="bg1"/>
                </a:solidFill>
              </a:rPr>
              <a:t>áreas</a:t>
            </a:r>
            <a:r>
              <a:rPr lang="en-US" sz="2000" dirty="0">
                <a:solidFill>
                  <a:schemeClr val="bg1"/>
                </a:solidFill>
              </a:rPr>
              <a:t> que </a:t>
            </a:r>
            <a:r>
              <a:rPr lang="en-US" sz="2000" dirty="0" err="1">
                <a:solidFill>
                  <a:schemeClr val="bg1"/>
                </a:solidFill>
              </a:rPr>
              <a:t>requieran</a:t>
            </a:r>
            <a:r>
              <a:rPr lang="en-US" sz="2000" dirty="0">
                <a:solidFill>
                  <a:schemeClr val="bg1"/>
                </a:solidFill>
              </a:rPr>
              <a:t> gran </a:t>
            </a:r>
            <a:r>
              <a:rPr lang="en-US" sz="2000" dirty="0" err="1">
                <a:solidFill>
                  <a:schemeClr val="bg1"/>
                </a:solidFill>
              </a:rPr>
              <a:t>rendimiento</a:t>
            </a:r>
            <a:r>
              <a:rPr lang="en-US" sz="2000" dirty="0">
                <a:solidFill>
                  <a:schemeClr val="bg1"/>
                </a:solidFill>
              </a:rPr>
              <a:t> </a:t>
            </a:r>
            <a:r>
              <a:rPr lang="en-US" sz="2000" dirty="0" err="1">
                <a:solidFill>
                  <a:schemeClr val="bg1"/>
                </a:solidFill>
              </a:rPr>
              <a:t>como</a:t>
            </a:r>
            <a:r>
              <a:rPr lang="en-US" sz="2000" dirty="0">
                <a:solidFill>
                  <a:schemeClr val="bg1"/>
                </a:solidFill>
              </a:rPr>
              <a:t> los </a:t>
            </a:r>
            <a:r>
              <a:rPr lang="en-US" sz="2000" dirty="0" err="1">
                <a:solidFill>
                  <a:schemeClr val="bg1"/>
                </a:solidFill>
              </a:rPr>
              <a:t>motores</a:t>
            </a:r>
            <a:r>
              <a:rPr lang="en-US" sz="2000" dirty="0">
                <a:solidFill>
                  <a:schemeClr val="bg1"/>
                </a:solidFill>
              </a:rPr>
              <a:t> </a:t>
            </a:r>
            <a:r>
              <a:rPr lang="en-US" sz="2000" dirty="0" err="1">
                <a:solidFill>
                  <a:schemeClr val="bg1"/>
                </a:solidFill>
              </a:rPr>
              <a:t>gráficos</a:t>
            </a:r>
            <a:r>
              <a:rPr lang="en-US" sz="2000" dirty="0">
                <a:solidFill>
                  <a:schemeClr val="bg1"/>
                </a:solidFill>
              </a:rPr>
              <a:t> para </a:t>
            </a:r>
            <a:r>
              <a:rPr lang="en-US" sz="2000" dirty="0" err="1">
                <a:solidFill>
                  <a:schemeClr val="bg1"/>
                </a:solidFill>
              </a:rPr>
              <a:t>juegos</a:t>
            </a:r>
            <a:r>
              <a:rPr lang="en-US" sz="2000" dirty="0">
                <a:solidFill>
                  <a:schemeClr val="bg1"/>
                </a:solidFill>
              </a:rPr>
              <a:t> y </a:t>
            </a:r>
            <a:r>
              <a:rPr lang="en-US" sz="2000" dirty="0" err="1">
                <a:solidFill>
                  <a:schemeClr val="bg1"/>
                </a:solidFill>
              </a:rPr>
              <a:t>herramientas</a:t>
            </a:r>
            <a:r>
              <a:rPr lang="en-US" sz="2000" dirty="0">
                <a:solidFill>
                  <a:schemeClr val="bg1"/>
                </a:solidFill>
              </a:rPr>
              <a:t> de </a:t>
            </a:r>
            <a:r>
              <a:rPr lang="en-US" sz="2000" dirty="0" err="1">
                <a:solidFill>
                  <a:schemeClr val="bg1"/>
                </a:solidFill>
              </a:rPr>
              <a:t>sistemas</a:t>
            </a:r>
            <a:endParaRPr lang="en-US" sz="2000" dirty="0">
              <a:solidFill>
                <a:schemeClr val="bg1"/>
              </a:solidFill>
            </a:endParaRPr>
          </a:p>
          <a:p>
            <a:r>
              <a:rPr lang="en-US" sz="2000" dirty="0">
                <a:solidFill>
                  <a:schemeClr val="bg1"/>
                </a:solidFill>
              </a:rPr>
              <a:t>Ha </a:t>
            </a:r>
            <a:r>
              <a:rPr lang="en-US" sz="2000" dirty="0" err="1">
                <a:solidFill>
                  <a:schemeClr val="bg1"/>
                </a:solidFill>
              </a:rPr>
              <a:t>crecido</a:t>
            </a:r>
            <a:r>
              <a:rPr lang="en-US" sz="2000" dirty="0">
                <a:solidFill>
                  <a:schemeClr val="bg1"/>
                </a:solidFill>
              </a:rPr>
              <a:t> </a:t>
            </a:r>
            <a:r>
              <a:rPr lang="en-US" sz="2000" dirty="0" err="1">
                <a:solidFill>
                  <a:schemeClr val="bg1"/>
                </a:solidFill>
              </a:rPr>
              <a:t>monstruosamente</a:t>
            </a:r>
            <a:r>
              <a:rPr lang="en-US" sz="2000" dirty="0">
                <a:solidFill>
                  <a:schemeClr val="bg1"/>
                </a:solidFill>
              </a:rPr>
              <a:t> y </a:t>
            </a:r>
            <a:r>
              <a:rPr lang="en-US" sz="2000" dirty="0" err="1">
                <a:solidFill>
                  <a:schemeClr val="bg1"/>
                </a:solidFill>
              </a:rPr>
              <a:t>ya</a:t>
            </a:r>
            <a:r>
              <a:rPr lang="en-US" sz="2000" dirty="0">
                <a:solidFill>
                  <a:schemeClr val="bg1"/>
                </a:solidFill>
              </a:rPr>
              <a:t> </a:t>
            </a:r>
            <a:r>
              <a:rPr lang="en-US" sz="2000" dirty="0" err="1">
                <a:solidFill>
                  <a:schemeClr val="bg1"/>
                </a:solidFill>
              </a:rPr>
              <a:t>va</a:t>
            </a:r>
            <a:r>
              <a:rPr lang="en-US" sz="2000" dirty="0">
                <a:solidFill>
                  <a:schemeClr val="bg1"/>
                </a:solidFill>
              </a:rPr>
              <a:t> </a:t>
            </a:r>
            <a:r>
              <a:rPr lang="en-US" sz="2000" dirty="0" err="1">
                <a:solidFill>
                  <a:schemeClr val="bg1"/>
                </a:solidFill>
              </a:rPr>
              <a:t>por</a:t>
            </a:r>
            <a:r>
              <a:rPr lang="en-US" sz="2000" dirty="0">
                <a:solidFill>
                  <a:schemeClr val="bg1"/>
                </a:solidFill>
              </a:rPr>
              <a:t> el </a:t>
            </a:r>
            <a:r>
              <a:rPr lang="en-US" sz="3600" b="1" dirty="0">
                <a:solidFill>
                  <a:srgbClr val="FFFF00"/>
                </a:solidFill>
              </a:rPr>
              <a:t>C++17 !!</a:t>
            </a:r>
          </a:p>
        </p:txBody>
      </p:sp>
      <p:sp>
        <p:nvSpPr>
          <p:cNvPr id="16" name="Rectangle 15"/>
          <p:cNvSpPr/>
          <p:nvPr/>
        </p:nvSpPr>
        <p:spPr>
          <a:xfrm>
            <a:off x="1515207" y="3886200"/>
            <a:ext cx="1511729"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Rectangle 21"/>
          <p:cNvSpPr/>
          <p:nvPr/>
        </p:nvSpPr>
        <p:spPr>
          <a:xfrm>
            <a:off x="3026937" y="3886200"/>
            <a:ext cx="1489379"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angle 22"/>
          <p:cNvSpPr/>
          <p:nvPr/>
        </p:nvSpPr>
        <p:spPr>
          <a:xfrm>
            <a:off x="4516315" y="3888137"/>
            <a:ext cx="1579685" cy="914400"/>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4" name="Rectangle 23"/>
          <p:cNvSpPr/>
          <p:nvPr/>
        </p:nvSpPr>
        <p:spPr>
          <a:xfrm>
            <a:off x="7543800" y="3878033"/>
            <a:ext cx="1752600" cy="914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6" name="Rectangle 25"/>
          <p:cNvSpPr/>
          <p:nvPr/>
        </p:nvSpPr>
        <p:spPr>
          <a:xfrm>
            <a:off x="6053048" y="3887861"/>
            <a:ext cx="1490753" cy="9144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1" name="TextBox 30"/>
          <p:cNvSpPr txBox="1"/>
          <p:nvPr/>
        </p:nvSpPr>
        <p:spPr>
          <a:xfrm>
            <a:off x="2162695" y="4876800"/>
            <a:ext cx="8001000" cy="1384995"/>
          </a:xfrm>
          <a:prstGeom prst="rect">
            <a:avLst/>
          </a:prstGeom>
          <a:noFill/>
          <a:ln>
            <a:noFill/>
          </a:ln>
        </p:spPr>
        <p:txBody>
          <a:bodyPr wrap="square" rtlCol="0">
            <a:spAutoFit/>
          </a:bodyPr>
          <a:lstStyle/>
          <a:p>
            <a:r>
              <a:rPr lang="en-US" sz="2800" dirty="0" err="1">
                <a:solidFill>
                  <a:schemeClr val="bg1"/>
                </a:solidFill>
                <a:effectLst>
                  <a:outerShdw blurRad="38100" dist="38100" dir="2700000" algn="tl">
                    <a:srgbClr val="000000">
                      <a:alpha val="43137"/>
                    </a:srgbClr>
                  </a:outerShdw>
                </a:effectLst>
              </a:rPr>
              <a:t>Aunque</a:t>
            </a:r>
            <a:r>
              <a:rPr lang="en-US" sz="2800" dirty="0">
                <a:solidFill>
                  <a:schemeClr val="bg1"/>
                </a:solidFill>
                <a:effectLst>
                  <a:outerShdw blurRad="38100" dist="38100" dir="2700000" algn="tl">
                    <a:srgbClr val="000000">
                      <a:alpha val="43137"/>
                    </a:srgbClr>
                  </a:outerShdw>
                </a:effectLst>
              </a:rPr>
              <a:t> </a:t>
            </a:r>
            <a:r>
              <a:rPr lang="en-US" sz="2800" dirty="0" err="1">
                <a:solidFill>
                  <a:schemeClr val="bg1"/>
                </a:solidFill>
                <a:effectLst>
                  <a:outerShdw blurRad="38100" dist="38100" dir="2700000" algn="tl">
                    <a:srgbClr val="000000">
                      <a:alpha val="43137"/>
                    </a:srgbClr>
                  </a:outerShdw>
                </a:effectLst>
              </a:rPr>
              <a:t>algunas</a:t>
            </a:r>
            <a:r>
              <a:rPr lang="en-US" sz="2800" dirty="0">
                <a:solidFill>
                  <a:schemeClr val="bg1"/>
                </a:solidFill>
                <a:effectLst>
                  <a:outerShdw blurRad="38100" dist="38100" dir="2700000" algn="tl">
                    <a:srgbClr val="000000">
                      <a:alpha val="43137"/>
                    </a:srgbClr>
                  </a:outerShdw>
                </a:effectLst>
              </a:rPr>
              <a:t> </a:t>
            </a:r>
            <a:r>
              <a:rPr lang="en-US" sz="2800" dirty="0" err="1">
                <a:solidFill>
                  <a:schemeClr val="bg1"/>
                </a:solidFill>
                <a:effectLst>
                  <a:outerShdw blurRad="38100" dist="38100" dir="2700000" algn="tl">
                    <a:srgbClr val="000000">
                      <a:alpha val="43137"/>
                    </a:srgbClr>
                  </a:outerShdw>
                </a:effectLst>
              </a:rPr>
              <a:t>universidades</a:t>
            </a:r>
            <a:r>
              <a:rPr lang="en-US" sz="2800" dirty="0">
                <a:solidFill>
                  <a:schemeClr val="bg1"/>
                </a:solidFill>
                <a:effectLst>
                  <a:outerShdw blurRad="38100" dist="38100" dir="2700000" algn="tl">
                    <a:srgbClr val="000000">
                      <a:alpha val="43137"/>
                    </a:srgbClr>
                  </a:outerShdw>
                </a:effectLst>
              </a:rPr>
              <a:t> lo </a:t>
            </a:r>
            <a:r>
              <a:rPr lang="en-US" sz="2800" dirty="0" err="1">
                <a:solidFill>
                  <a:schemeClr val="bg1"/>
                </a:solidFill>
                <a:effectLst>
                  <a:outerShdw blurRad="38100" dist="38100" dir="2700000" algn="tl">
                    <a:srgbClr val="000000">
                      <a:alpha val="43137"/>
                    </a:srgbClr>
                  </a:outerShdw>
                </a:effectLst>
              </a:rPr>
              <a:t>usan</a:t>
            </a:r>
            <a:r>
              <a:rPr lang="en-US" sz="2800" dirty="0">
                <a:solidFill>
                  <a:schemeClr val="bg1"/>
                </a:solidFill>
                <a:effectLst>
                  <a:outerShdw blurRad="38100" dist="38100" dir="2700000" algn="tl">
                    <a:srgbClr val="000000">
                      <a:alpha val="43137"/>
                    </a:srgbClr>
                  </a:outerShdw>
                </a:effectLst>
              </a:rPr>
              <a:t> </a:t>
            </a:r>
            <a:r>
              <a:rPr lang="en-US" sz="2800" dirty="0" err="1">
                <a:solidFill>
                  <a:schemeClr val="bg1"/>
                </a:solidFill>
                <a:effectLst>
                  <a:outerShdw blurRad="38100" dist="38100" dir="2700000" algn="tl">
                    <a:srgbClr val="000000">
                      <a:alpha val="43137"/>
                    </a:srgbClr>
                  </a:outerShdw>
                </a:effectLst>
              </a:rPr>
              <a:t>como</a:t>
            </a:r>
            <a:r>
              <a:rPr lang="en-US" sz="2800" dirty="0">
                <a:solidFill>
                  <a:schemeClr val="bg1"/>
                </a:solidFill>
                <a:effectLst>
                  <a:outerShdw blurRad="38100" dist="38100" dir="2700000" algn="tl">
                    <a:srgbClr val="000000">
                      <a:alpha val="43137"/>
                    </a:srgbClr>
                  </a:outerShdw>
                </a:effectLst>
              </a:rPr>
              <a:t> 1er </a:t>
            </a:r>
            <a:r>
              <a:rPr lang="en-US" sz="2800" dirty="0" err="1">
                <a:solidFill>
                  <a:schemeClr val="bg1"/>
                </a:solidFill>
                <a:effectLst>
                  <a:outerShdw blurRad="38100" dist="38100" dir="2700000" algn="tl">
                    <a:srgbClr val="000000">
                      <a:alpha val="43137"/>
                    </a:srgbClr>
                  </a:outerShdw>
                </a:effectLst>
              </a:rPr>
              <a:t>lenguaje</a:t>
            </a:r>
            <a:r>
              <a:rPr lang="en-US" sz="2800" dirty="0">
                <a:solidFill>
                  <a:schemeClr val="bg1"/>
                </a:solidFill>
                <a:effectLst>
                  <a:outerShdw blurRad="38100" dist="38100" dir="2700000" algn="tl">
                    <a:srgbClr val="000000">
                      <a:alpha val="43137"/>
                    </a:srgbClr>
                  </a:outerShdw>
                </a:effectLst>
              </a:rPr>
              <a:t>. No lo </a:t>
            </a:r>
            <a:r>
              <a:rPr lang="en-US" sz="2800" dirty="0" err="1">
                <a:solidFill>
                  <a:schemeClr val="bg1"/>
                </a:solidFill>
                <a:effectLst>
                  <a:outerShdw blurRad="38100" dist="38100" dir="2700000" algn="tl">
                    <a:srgbClr val="000000">
                      <a:alpha val="43137"/>
                    </a:srgbClr>
                  </a:outerShdw>
                </a:effectLst>
              </a:rPr>
              <a:t>recomendaría</a:t>
            </a:r>
            <a:r>
              <a:rPr lang="en-US" sz="2800" dirty="0">
                <a:solidFill>
                  <a:schemeClr val="bg1"/>
                </a:solidFill>
                <a:effectLst>
                  <a:outerShdw blurRad="38100" dist="38100" dir="2700000" algn="tl">
                    <a:srgbClr val="000000">
                      <a:alpha val="43137"/>
                    </a:srgbClr>
                  </a:outerShdw>
                </a:effectLst>
              </a:rPr>
              <a:t> </a:t>
            </a:r>
            <a:r>
              <a:rPr lang="en-US" sz="2800" dirty="0" err="1">
                <a:solidFill>
                  <a:schemeClr val="bg1"/>
                </a:solidFill>
                <a:effectLst>
                  <a:outerShdw blurRad="38100" dist="38100" dir="2700000" algn="tl">
                    <a:srgbClr val="000000">
                      <a:alpha val="43137"/>
                    </a:srgbClr>
                  </a:outerShdw>
                </a:effectLst>
              </a:rPr>
              <a:t>para</a:t>
            </a:r>
            <a:r>
              <a:rPr lang="en-US" sz="2800" dirty="0">
                <a:solidFill>
                  <a:schemeClr val="bg1"/>
                </a:solidFill>
                <a:effectLst>
                  <a:outerShdw blurRad="38100" dist="38100" dir="2700000" algn="tl">
                    <a:srgbClr val="000000">
                      <a:alpha val="43137"/>
                    </a:srgbClr>
                  </a:outerShdw>
                </a:effectLst>
              </a:rPr>
              <a:t> </a:t>
            </a:r>
            <a:r>
              <a:rPr lang="en-US" sz="2800" dirty="0" err="1">
                <a:solidFill>
                  <a:schemeClr val="bg1"/>
                </a:solidFill>
                <a:effectLst>
                  <a:outerShdw blurRad="38100" dist="38100" dir="2700000" algn="tl">
                    <a:srgbClr val="000000">
                      <a:alpha val="43137"/>
                    </a:srgbClr>
                  </a:outerShdw>
                </a:effectLst>
              </a:rPr>
              <a:t>ese</a:t>
            </a:r>
            <a:r>
              <a:rPr lang="en-US" sz="2800" dirty="0">
                <a:solidFill>
                  <a:schemeClr val="bg1"/>
                </a:solidFill>
                <a:effectLst>
                  <a:outerShdw blurRad="38100" dist="38100" dir="2700000" algn="tl">
                    <a:srgbClr val="000000">
                      <a:alpha val="43137"/>
                    </a:srgbClr>
                  </a:outerShdw>
                </a:effectLst>
              </a:rPr>
              <a:t> fin. </a:t>
            </a:r>
            <a:r>
              <a:rPr lang="en-US" sz="2800" dirty="0" err="1">
                <a:solidFill>
                  <a:schemeClr val="bg1"/>
                </a:solidFill>
                <a:effectLst>
                  <a:outerShdw blurRad="38100" dist="38100" dir="2700000" algn="tl">
                    <a:srgbClr val="000000">
                      <a:alpha val="43137"/>
                    </a:srgbClr>
                  </a:outerShdw>
                </a:effectLst>
              </a:rPr>
              <a:t>Muy</a:t>
            </a:r>
            <a:r>
              <a:rPr lang="en-US" sz="2800" dirty="0">
                <a:solidFill>
                  <a:schemeClr val="bg1"/>
                </a:solidFill>
                <a:effectLst>
                  <a:outerShdw blurRad="38100" dist="38100" dir="2700000" algn="tl">
                    <a:srgbClr val="000000">
                      <a:alpha val="43137"/>
                    </a:srgbClr>
                  </a:outerShdw>
                </a:effectLst>
              </a:rPr>
              <a:t> </a:t>
            </a:r>
            <a:r>
              <a:rPr lang="en-US" sz="2800" dirty="0" err="1">
                <a:solidFill>
                  <a:schemeClr val="bg1"/>
                </a:solidFill>
                <a:effectLst>
                  <a:outerShdw blurRad="38100" dist="38100" dir="2700000" algn="tl">
                    <a:srgbClr val="000000">
                      <a:alpha val="43137"/>
                    </a:srgbClr>
                  </a:outerShdw>
                </a:effectLst>
              </a:rPr>
              <a:t>duro</a:t>
            </a:r>
            <a:r>
              <a:rPr lang="en-US" sz="2800" dirty="0">
                <a:solidFill>
                  <a:schemeClr val="bg1"/>
                </a:solidFill>
                <a:effectLst>
                  <a:outerShdw blurRad="38100" dist="38100" dir="2700000" algn="tl">
                    <a:srgbClr val="000000">
                      <a:alpha val="43137"/>
                    </a:srgbClr>
                  </a:outerShdw>
                </a:effectLst>
              </a:rPr>
              <a:t> </a:t>
            </a:r>
            <a:r>
              <a:rPr lang="en-US" sz="2800" dirty="0" err="1">
                <a:solidFill>
                  <a:schemeClr val="bg1"/>
                </a:solidFill>
                <a:effectLst>
                  <a:outerShdw blurRad="38100" dist="38100" dir="2700000" algn="tl">
                    <a:srgbClr val="000000">
                      <a:alpha val="43137"/>
                    </a:srgbClr>
                  </a:outerShdw>
                </a:effectLst>
              </a:rPr>
              <a:t>para</a:t>
            </a:r>
            <a:r>
              <a:rPr lang="en-US" sz="2800" dirty="0">
                <a:solidFill>
                  <a:schemeClr val="bg1"/>
                </a:solidFill>
                <a:effectLst>
                  <a:outerShdw blurRad="38100" dist="38100" dir="2700000" algn="tl">
                    <a:srgbClr val="000000">
                      <a:alpha val="43137"/>
                    </a:srgbClr>
                  </a:outerShdw>
                </a:effectLst>
              </a:rPr>
              <a:t> </a:t>
            </a:r>
            <a:r>
              <a:rPr lang="en-US" sz="2800" dirty="0" err="1">
                <a:solidFill>
                  <a:schemeClr val="bg1"/>
                </a:solidFill>
                <a:effectLst>
                  <a:outerShdw blurRad="38100" dist="38100" dir="2700000" algn="tl">
                    <a:srgbClr val="000000">
                      <a:alpha val="43137"/>
                    </a:srgbClr>
                  </a:outerShdw>
                </a:effectLst>
              </a:rPr>
              <a:t>empezar</a:t>
            </a:r>
            <a:r>
              <a:rPr lang="en-US" sz="2800" dirty="0">
                <a:solidFill>
                  <a:schemeClr val="bg1"/>
                </a:solidFill>
                <a:effectLst>
                  <a:outerShdw blurRad="38100" dist="38100" dir="2700000" algn="tl">
                    <a:srgbClr val="000000">
                      <a:alpha val="43137"/>
                    </a:srgbClr>
                  </a:outerShdw>
                </a:effectLst>
              </a:rPr>
              <a:t>.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8375" y="3977342"/>
            <a:ext cx="735991" cy="735991"/>
          </a:xfrm>
          <a:prstGeom prst="rect">
            <a:avLst/>
          </a:prstGeom>
          <a:solidFill>
            <a:srgbClr val="C00000"/>
          </a:solidFill>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8291" y="3939263"/>
            <a:ext cx="825193" cy="791943"/>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57880" y="3991195"/>
            <a:ext cx="1081087" cy="719414"/>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6149" y="3951258"/>
            <a:ext cx="750953" cy="715038"/>
          </a:xfrm>
          <a:prstGeom prst="rect">
            <a:avLst/>
          </a:prstGeom>
        </p:spPr>
      </p:pic>
      <p:sp>
        <p:nvSpPr>
          <p:cNvPr id="21" name="Rectangle 20"/>
          <p:cNvSpPr/>
          <p:nvPr/>
        </p:nvSpPr>
        <p:spPr>
          <a:xfrm>
            <a:off x="9067800" y="3879805"/>
            <a:ext cx="1594338" cy="9144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44001" y="4064562"/>
            <a:ext cx="1371600" cy="572680"/>
          </a:xfrm>
          <a:prstGeom prst="rect">
            <a:avLst/>
          </a:prstGeom>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09304" y="3977342"/>
            <a:ext cx="723533" cy="723533"/>
          </a:xfrm>
          <a:prstGeom prst="rect">
            <a:avLst/>
          </a:prstGeom>
        </p:spPr>
      </p:pic>
      <p:sp>
        <p:nvSpPr>
          <p:cNvPr id="2" name="Slide Number Placeholder 1"/>
          <p:cNvSpPr>
            <a:spLocks noGrp="1"/>
          </p:cNvSpPr>
          <p:nvPr>
            <p:ph type="sldNum" sz="quarter" idx="12"/>
          </p:nvPr>
        </p:nvSpPr>
        <p:spPr/>
        <p:txBody>
          <a:bodyPr/>
          <a:lstStyle/>
          <a:p>
            <a:fld id="{4C1BB359-29A4-412C-8FDE-62D1BA19A217}" type="slidenum">
              <a:rPr lang="es-ES" smtClean="0"/>
              <a:pPr/>
              <a:t>34</a:t>
            </a:fld>
            <a:endParaRPr lang="es-ES" dirty="0"/>
          </a:p>
        </p:txBody>
      </p:sp>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52825" y="468492"/>
            <a:ext cx="1928575" cy="2910395"/>
          </a:xfrm>
          <a:prstGeom prst="rect">
            <a:avLst/>
          </a:prstGeom>
        </p:spPr>
      </p:pic>
      <p:sp>
        <p:nvSpPr>
          <p:cNvPr id="17" name="TextBox 16"/>
          <p:cNvSpPr txBox="1"/>
          <p:nvPr/>
        </p:nvSpPr>
        <p:spPr>
          <a:xfrm>
            <a:off x="1652824" y="2680781"/>
            <a:ext cx="1907231" cy="646331"/>
          </a:xfrm>
          <a:prstGeom prst="rect">
            <a:avLst/>
          </a:prstGeom>
          <a:solidFill>
            <a:schemeClr val="bg1"/>
          </a:solidFill>
        </p:spPr>
        <p:txBody>
          <a:bodyPr wrap="square" rtlCol="0">
            <a:spAutoFit/>
          </a:bodyPr>
          <a:lstStyle/>
          <a:p>
            <a:r>
              <a:rPr lang="en-US" b="1" dirty="0" err="1"/>
              <a:t>Bjarne</a:t>
            </a:r>
            <a:r>
              <a:rPr lang="en-US" b="1" dirty="0"/>
              <a:t> </a:t>
            </a:r>
            <a:r>
              <a:rPr lang="en-US" b="1" dirty="0" err="1"/>
              <a:t>Stroustrup</a:t>
            </a:r>
            <a:r>
              <a:rPr lang="en-US" b="1" dirty="0"/>
              <a:t> (</a:t>
            </a:r>
            <a:r>
              <a:rPr lang="en-US" b="1" dirty="0" err="1"/>
              <a:t>Danés</a:t>
            </a:r>
            <a:r>
              <a:rPr lang="en-US" b="1" dirty="0"/>
              <a:t>)</a:t>
            </a:r>
            <a:endParaRPr lang="es-ES" b="1" dirty="0"/>
          </a:p>
        </p:txBody>
      </p:sp>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77174" y="68442"/>
            <a:ext cx="800100" cy="800100"/>
          </a:xfrm>
          <a:prstGeom prst="rect">
            <a:avLst/>
          </a:prstGeom>
        </p:spPr>
      </p:pic>
      <p:sp>
        <p:nvSpPr>
          <p:cNvPr id="4" name="Footer Placeholder 3"/>
          <p:cNvSpPr>
            <a:spLocks noGrp="1"/>
          </p:cNvSpPr>
          <p:nvPr>
            <p:ph type="ftr" sz="quarter" idx="11"/>
          </p:nvPr>
        </p:nvSpPr>
        <p:spPr/>
        <p:txBody>
          <a:bodyPr/>
          <a:lstStyle/>
          <a:p>
            <a:pPr algn="l"/>
            <a:r>
              <a:rPr lang="en-US" smtClean="0"/>
              <a:t>(C) LP Curso 2022</a:t>
            </a:r>
            <a:endParaRPr lang="en-US" dirty="0"/>
          </a:p>
        </p:txBody>
      </p:sp>
    </p:spTree>
    <p:extLst>
      <p:ext uri="{BB962C8B-B14F-4D97-AF65-F5344CB8AC3E}">
        <p14:creationId xmlns:p14="http://schemas.microsoft.com/office/powerpoint/2010/main" val="5292403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096000" y="2133602"/>
            <a:ext cx="4572000" cy="47243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angle 4"/>
          <p:cNvSpPr/>
          <p:nvPr/>
        </p:nvSpPr>
        <p:spPr>
          <a:xfrm>
            <a:off x="1524000" y="2147457"/>
            <a:ext cx="4565072" cy="4728357"/>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angle 2"/>
          <p:cNvSpPr/>
          <p:nvPr/>
        </p:nvSpPr>
        <p:spPr>
          <a:xfrm>
            <a:off x="1536059" y="21266"/>
            <a:ext cx="1544795" cy="2133600"/>
          </a:xfrm>
          <a:prstGeom prst="rect">
            <a:avLst/>
          </a:prstGeom>
          <a:solidFill>
            <a:srgbClr val="66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TextBox 15"/>
          <p:cNvSpPr txBox="1"/>
          <p:nvPr/>
        </p:nvSpPr>
        <p:spPr>
          <a:xfrm>
            <a:off x="3505200" y="2132216"/>
            <a:ext cx="2564454" cy="1323439"/>
          </a:xfrm>
          <a:prstGeom prst="rect">
            <a:avLst/>
          </a:prstGeom>
          <a:noFill/>
          <a:ln>
            <a:noFill/>
          </a:ln>
        </p:spPr>
        <p:txBody>
          <a:bodyPr wrap="square" rtlCol="0">
            <a:spAutoFit/>
          </a:bodyPr>
          <a:lstStyle/>
          <a:p>
            <a:r>
              <a:rPr lang="en-US" sz="2000" dirty="0">
                <a:solidFill>
                  <a:schemeClr val="bg1"/>
                </a:solidFill>
                <a:effectLst>
                  <a:outerShdw blurRad="38100" dist="38100" dir="2700000" algn="tl">
                    <a:srgbClr val="000000">
                      <a:alpha val="43137"/>
                    </a:srgbClr>
                  </a:outerShdw>
                </a:effectLst>
              </a:rPr>
              <a:t>El principal LP </a:t>
            </a:r>
            <a:r>
              <a:rPr lang="en-US" sz="2000" dirty="0" err="1">
                <a:solidFill>
                  <a:schemeClr val="bg1"/>
                </a:solidFill>
                <a:effectLst>
                  <a:outerShdw blurRad="38100" dist="38100" dir="2700000" algn="tl">
                    <a:srgbClr val="000000">
                      <a:alpha val="43137"/>
                    </a:srgbClr>
                  </a:outerShdw>
                </a:effectLst>
              </a:rPr>
              <a:t>detrás</a:t>
            </a:r>
            <a:r>
              <a:rPr lang="en-US" sz="2000" dirty="0">
                <a:solidFill>
                  <a:schemeClr val="bg1"/>
                </a:solidFill>
                <a:effectLst>
                  <a:outerShdw blurRad="38100" dist="38100" dir="2700000" algn="tl">
                    <a:srgbClr val="000000">
                      <a:alpha val="43137"/>
                    </a:srgbClr>
                  </a:outerShdw>
                </a:effectLst>
              </a:rPr>
              <a:t> de Unity 3D  Engine </a:t>
            </a:r>
            <a:r>
              <a:rPr lang="en-US" sz="2000" dirty="0" err="1">
                <a:solidFill>
                  <a:schemeClr val="bg1"/>
                </a:solidFill>
                <a:effectLst>
                  <a:outerShdw blurRad="38100" dist="38100" dir="2700000" algn="tl">
                    <a:srgbClr val="000000">
                      <a:alpha val="43137"/>
                    </a:srgbClr>
                  </a:outerShdw>
                </a:effectLst>
              </a:rPr>
              <a:t>para</a:t>
            </a:r>
            <a:r>
              <a:rPr lang="en-US" sz="2000" dirty="0">
                <a:solidFill>
                  <a:schemeClr val="bg1"/>
                </a:solidFill>
                <a:effectLst>
                  <a:outerShdw blurRad="38100" dist="38100" dir="2700000" algn="tl">
                    <a:srgbClr val="000000">
                      <a:alpha val="43137"/>
                    </a:srgbClr>
                  </a:outerShdw>
                </a:effectLst>
              </a:rPr>
              <a:t> apps de </a:t>
            </a:r>
            <a:r>
              <a:rPr lang="en-US" sz="2000" dirty="0" err="1">
                <a:solidFill>
                  <a:schemeClr val="bg1"/>
                </a:solidFill>
                <a:effectLst>
                  <a:outerShdw blurRad="38100" dist="38100" dir="2700000" algn="tl">
                    <a:srgbClr val="000000">
                      <a:alpha val="43137"/>
                    </a:srgbClr>
                  </a:outerShdw>
                </a:effectLst>
              </a:rPr>
              <a:t>juegos</a:t>
            </a:r>
            <a:r>
              <a:rPr lang="en-US" sz="2000" dirty="0">
                <a:solidFill>
                  <a:schemeClr val="bg1"/>
                </a:solidFill>
                <a:effectLst>
                  <a:outerShdw blurRad="38100" dist="38100" dir="2700000" algn="tl">
                    <a:srgbClr val="000000">
                      <a:alpha val="43137"/>
                    </a:srgbClr>
                  </a:outerShdw>
                </a:effectLst>
              </a:rPr>
              <a:t> y </a:t>
            </a:r>
            <a:r>
              <a:rPr lang="en-US" sz="2000" dirty="0" err="1">
                <a:solidFill>
                  <a:schemeClr val="bg1"/>
                </a:solidFill>
                <a:effectLst>
                  <a:outerShdw blurRad="38100" dist="38100" dir="2700000" algn="tl">
                    <a:srgbClr val="000000">
                      <a:alpha val="43137"/>
                    </a:srgbClr>
                  </a:outerShdw>
                </a:effectLst>
              </a:rPr>
              <a:t>realidad</a:t>
            </a:r>
            <a:r>
              <a:rPr lang="en-US" sz="2000" dirty="0">
                <a:solidFill>
                  <a:schemeClr val="bg1"/>
                </a:solidFill>
                <a:effectLst>
                  <a:outerShdw blurRad="38100" dist="38100" dir="2700000" algn="tl">
                    <a:srgbClr val="000000">
                      <a:alpha val="43137"/>
                    </a:srgbClr>
                  </a:outerShdw>
                </a:effectLst>
              </a:rPr>
              <a:t> virtual</a:t>
            </a:r>
          </a:p>
        </p:txBody>
      </p:sp>
      <p:sp>
        <p:nvSpPr>
          <p:cNvPr id="2" name="Slide Number Placeholder 1"/>
          <p:cNvSpPr>
            <a:spLocks noGrp="1"/>
          </p:cNvSpPr>
          <p:nvPr>
            <p:ph type="sldNum" sz="quarter" idx="12"/>
          </p:nvPr>
        </p:nvSpPr>
        <p:spPr/>
        <p:txBody>
          <a:bodyPr/>
          <a:lstStyle/>
          <a:p>
            <a:fld id="{4C1BB359-29A4-412C-8FDE-62D1BA19A217}" type="slidenum">
              <a:rPr lang="es-ES" smtClean="0">
                <a:solidFill>
                  <a:schemeClr val="bg1"/>
                </a:solidFill>
              </a:rPr>
              <a:pPr/>
              <a:t>35</a:t>
            </a:fld>
            <a:endParaRPr lang="es-ES" dirty="0">
              <a:solidFill>
                <a:schemeClr val="bg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0374" y="110077"/>
            <a:ext cx="1336167" cy="1219200"/>
          </a:xfrm>
          <a:prstGeom prst="rect">
            <a:avLst/>
          </a:prstGeom>
        </p:spPr>
      </p:pic>
      <p:sp>
        <p:nvSpPr>
          <p:cNvPr id="13" name="TextBox 12"/>
          <p:cNvSpPr txBox="1"/>
          <p:nvPr/>
        </p:nvSpPr>
        <p:spPr>
          <a:xfrm>
            <a:off x="1643166" y="1370082"/>
            <a:ext cx="910249" cy="461665"/>
          </a:xfrm>
          <a:prstGeom prst="rect">
            <a:avLst/>
          </a:prstGeom>
          <a:solidFill>
            <a:schemeClr val="bg1"/>
          </a:solidFill>
          <a:ln>
            <a:noFill/>
          </a:ln>
        </p:spPr>
        <p:txBody>
          <a:bodyPr wrap="square" rtlCol="0">
            <a:spAutoFit/>
          </a:bodyPr>
          <a:lstStyle/>
          <a:p>
            <a:pPr algn="ctr"/>
            <a:r>
              <a:rPr lang="en-US" sz="2400" b="1" dirty="0">
                <a:solidFill>
                  <a:schemeClr val="accent4">
                    <a:lumMod val="75000"/>
                  </a:schemeClr>
                </a:solidFill>
                <a:latin typeface="Consolas" panose="020B0609020204030204" pitchFamily="49" charset="0"/>
              </a:rPr>
              <a:t>2000</a:t>
            </a:r>
            <a:endParaRPr lang="en-US" b="1" dirty="0">
              <a:solidFill>
                <a:schemeClr val="accent4">
                  <a:lumMod val="75000"/>
                </a:schemeClr>
              </a:solidFill>
              <a:latin typeface="Consolas" panose="020B0609020204030204" pitchFamily="49" charset="0"/>
            </a:endParaRPr>
          </a:p>
        </p:txBody>
      </p:sp>
      <p:sp>
        <p:nvSpPr>
          <p:cNvPr id="7" name="Rectangle 6"/>
          <p:cNvSpPr/>
          <p:nvPr/>
        </p:nvSpPr>
        <p:spPr>
          <a:xfrm>
            <a:off x="3068796" y="21266"/>
            <a:ext cx="7599204" cy="2133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TextBox 21"/>
          <p:cNvSpPr txBox="1"/>
          <p:nvPr/>
        </p:nvSpPr>
        <p:spPr>
          <a:xfrm>
            <a:off x="3068796" y="90120"/>
            <a:ext cx="4215582" cy="1631216"/>
          </a:xfrm>
          <a:prstGeom prst="rect">
            <a:avLst/>
          </a:prstGeom>
          <a:noFill/>
          <a:ln>
            <a:noFill/>
          </a:ln>
        </p:spPr>
        <p:txBody>
          <a:bodyPr wrap="square" rtlCol="0">
            <a:spAutoFit/>
          </a:bodyPr>
          <a:lstStyle/>
          <a:p>
            <a:r>
              <a:rPr lang="en-US" sz="2000" dirty="0">
                <a:solidFill>
                  <a:schemeClr val="bg1"/>
                </a:solidFill>
                <a:effectLst>
                  <a:outerShdw blurRad="38100" dist="38100" dir="2700000" algn="tl">
                    <a:srgbClr val="000000">
                      <a:alpha val="43137"/>
                    </a:srgbClr>
                  </a:outerShdw>
                </a:effectLst>
              </a:rPr>
              <a:t>El LP de la </a:t>
            </a:r>
            <a:r>
              <a:rPr lang="en-US" sz="2000" dirty="0" err="1">
                <a:solidFill>
                  <a:schemeClr val="bg1"/>
                </a:solidFill>
                <a:effectLst>
                  <a:outerShdw blurRad="38100" dist="38100" dir="2700000" algn="tl">
                    <a:srgbClr val="000000">
                      <a:alpha val="43137"/>
                    </a:srgbClr>
                  </a:outerShdw>
                </a:effectLst>
              </a:rPr>
              <a:t>plataforma</a:t>
            </a:r>
            <a:r>
              <a:rPr lang="en-US" sz="2000" dirty="0">
                <a:solidFill>
                  <a:schemeClr val="bg1"/>
                </a:solidFill>
                <a:effectLst>
                  <a:outerShdw blurRad="38100" dist="38100" dir="2700000" algn="tl">
                    <a:srgbClr val="000000">
                      <a:alpha val="43137"/>
                    </a:srgbClr>
                  </a:outerShdw>
                </a:effectLst>
              </a:rPr>
              <a:t> .NET</a:t>
            </a:r>
          </a:p>
          <a:p>
            <a:r>
              <a:rPr lang="en-US" sz="2000" dirty="0" err="1" smtClean="0">
                <a:solidFill>
                  <a:schemeClr val="bg1"/>
                </a:solidFill>
                <a:effectLst>
                  <a:outerShdw blurRad="38100" dist="38100" dir="2700000" algn="tl">
                    <a:srgbClr val="000000">
                      <a:alpha val="43137"/>
                    </a:srgbClr>
                  </a:outerShdw>
                </a:effectLst>
              </a:rPr>
              <a:t>Evolucionado</a:t>
            </a:r>
            <a:r>
              <a:rPr lang="en-US" sz="2000" dirty="0" smtClean="0">
                <a:solidFill>
                  <a:schemeClr val="bg1"/>
                </a:solidFill>
                <a:effectLst>
                  <a:outerShdw blurRad="38100" dist="38100" dir="2700000" algn="tl">
                    <a:srgbClr val="000000">
                      <a:alpha val="43137"/>
                    </a:srgbClr>
                  </a:outerShdw>
                </a:effectLst>
              </a:rPr>
              <a:t> </a:t>
            </a:r>
            <a:r>
              <a:rPr lang="en-US" sz="2000" dirty="0" err="1" smtClean="0">
                <a:solidFill>
                  <a:schemeClr val="bg1"/>
                </a:solidFill>
                <a:effectLst>
                  <a:outerShdw blurRad="38100" dist="38100" dir="2700000" algn="tl">
                    <a:srgbClr val="000000">
                      <a:alpha val="43137"/>
                    </a:srgbClr>
                  </a:outerShdw>
                </a:effectLst>
              </a:rPr>
              <a:t>como</a:t>
            </a:r>
            <a:r>
              <a:rPr lang="en-US" sz="2000" dirty="0" smtClean="0">
                <a:solidFill>
                  <a:schemeClr val="bg1"/>
                </a:solidFill>
                <a:effectLst>
                  <a:outerShdw blurRad="38100" dist="38100" dir="2700000" algn="tl">
                    <a:srgbClr val="000000">
                      <a:alpha val="43137"/>
                    </a:srgbClr>
                  </a:outerShdw>
                </a:effectLst>
              </a:rPr>
              <a:t> LP </a:t>
            </a:r>
            <a:r>
              <a:rPr lang="en-US" sz="2000" dirty="0" err="1" smtClean="0">
                <a:solidFill>
                  <a:schemeClr val="bg1"/>
                </a:solidFill>
                <a:effectLst>
                  <a:outerShdw blurRad="38100" dist="38100" dir="2700000" algn="tl">
                    <a:srgbClr val="000000">
                      <a:alpha val="43137"/>
                    </a:srgbClr>
                  </a:outerShdw>
                </a:effectLst>
              </a:rPr>
              <a:t>multiparadigma</a:t>
            </a:r>
            <a:r>
              <a:rPr lang="en-US" sz="2000" dirty="0" smtClean="0">
                <a:solidFill>
                  <a:schemeClr val="bg1"/>
                </a:solidFill>
                <a:effectLst>
                  <a:outerShdw blurRad="38100" dist="38100" dir="2700000" algn="tl">
                    <a:srgbClr val="000000">
                      <a:alpha val="43137"/>
                    </a:srgbClr>
                  </a:outerShdw>
                </a:effectLst>
              </a:rPr>
              <a:t> OO, </a:t>
            </a:r>
            <a:r>
              <a:rPr lang="en-US" sz="2000" dirty="0" err="1" smtClean="0">
                <a:solidFill>
                  <a:schemeClr val="bg1"/>
                </a:solidFill>
                <a:effectLst>
                  <a:outerShdw blurRad="38100" dist="38100" dir="2700000" algn="tl">
                    <a:srgbClr val="000000">
                      <a:alpha val="43137"/>
                    </a:srgbClr>
                  </a:outerShdw>
                </a:effectLst>
              </a:rPr>
              <a:t>programación</a:t>
            </a:r>
            <a:r>
              <a:rPr lang="en-US" sz="2000" dirty="0" smtClean="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funcional</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tipado</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dinámico</a:t>
            </a:r>
            <a:r>
              <a:rPr lang="en-US" sz="2000" dirty="0" smtClean="0">
                <a:solidFill>
                  <a:schemeClr val="bg1"/>
                </a:solidFill>
                <a:effectLst>
                  <a:outerShdw blurRad="38100" dist="38100" dir="2700000" algn="tl">
                    <a:srgbClr val="000000">
                      <a:alpha val="43137"/>
                    </a:srgbClr>
                  </a:outerShdw>
                </a:effectLst>
              </a:rPr>
              <a:t>, </a:t>
            </a:r>
            <a:r>
              <a:rPr lang="en-US" sz="2000" dirty="0" err="1" smtClean="0">
                <a:solidFill>
                  <a:schemeClr val="bg1"/>
                </a:solidFill>
                <a:effectLst>
                  <a:outerShdw blurRad="38100" dist="38100" dir="2700000" algn="tl">
                    <a:srgbClr val="000000">
                      <a:alpha val="43137"/>
                    </a:srgbClr>
                  </a:outerShdw>
                </a:effectLst>
              </a:rPr>
              <a:t>paralelismo</a:t>
            </a:r>
            <a:r>
              <a:rPr lang="en-US" sz="2000" dirty="0" smtClean="0">
                <a:solidFill>
                  <a:schemeClr val="bg1"/>
                </a:solidFill>
                <a:effectLst>
                  <a:outerShdw blurRad="38100" dist="38100" dir="2700000" algn="tl">
                    <a:srgbClr val="000000">
                      <a:alpha val="43137"/>
                    </a:srgbClr>
                  </a:outerShdw>
                </a:effectLst>
              </a:rPr>
              <a:t> </a:t>
            </a:r>
            <a:r>
              <a:rPr lang="en-US" sz="2000" dirty="0">
                <a:solidFill>
                  <a:schemeClr val="bg1"/>
                </a:solidFill>
                <a:effectLst>
                  <a:outerShdw blurRad="38100" dist="38100" dir="2700000" algn="tl">
                    <a:srgbClr val="000000">
                      <a:alpha val="43137"/>
                    </a:srgbClr>
                  </a:outerShdw>
                </a:effectLst>
              </a:rPr>
              <a:t>y </a:t>
            </a:r>
            <a:r>
              <a:rPr lang="en-US" sz="2000" dirty="0" err="1">
                <a:solidFill>
                  <a:schemeClr val="bg1"/>
                </a:solidFill>
                <a:effectLst>
                  <a:outerShdw blurRad="38100" dist="38100" dir="2700000" algn="tl">
                    <a:srgbClr val="000000">
                      <a:alpha val="43137"/>
                    </a:srgbClr>
                  </a:outerShdw>
                </a:effectLst>
              </a:rPr>
              <a:t>servicios</a:t>
            </a:r>
            <a:r>
              <a:rPr lang="en-US" sz="2000" dirty="0">
                <a:solidFill>
                  <a:schemeClr val="bg1"/>
                </a:solidFill>
                <a:effectLst>
                  <a:outerShdw blurRad="38100" dist="38100" dir="2700000" algn="tl">
                    <a:srgbClr val="000000">
                      <a:alpha val="43137"/>
                    </a:srgbClr>
                  </a:outerShdw>
                </a:effectLst>
              </a:rPr>
              <a:t> de </a:t>
            </a:r>
            <a:r>
              <a:rPr lang="en-US" sz="2000" dirty="0" err="1">
                <a:solidFill>
                  <a:schemeClr val="bg1"/>
                </a:solidFill>
                <a:effectLst>
                  <a:outerShdw blurRad="38100" dist="38100" dir="2700000" algn="tl">
                    <a:srgbClr val="000000">
                      <a:alpha val="43137"/>
                    </a:srgbClr>
                  </a:outerShdw>
                </a:effectLst>
              </a:rPr>
              <a:t>compilación</a:t>
            </a:r>
            <a:r>
              <a:rPr lang="en-US" sz="2000" dirty="0">
                <a:solidFill>
                  <a:schemeClr val="bg1"/>
                </a:solidFill>
                <a:effectLst>
                  <a:outerShdw blurRad="38100" dist="38100" dir="2700000" algn="tl">
                    <a:srgbClr val="000000">
                      <a:alpha val="43137"/>
                    </a:srgbClr>
                  </a:outerShdw>
                </a:effectLst>
              </a:rPr>
              <a:t>. </a:t>
            </a:r>
            <a:r>
              <a:rPr lang="en-US" sz="2000" dirty="0" err="1" smtClean="0">
                <a:solidFill>
                  <a:schemeClr val="bg1"/>
                </a:solidFill>
                <a:effectLst>
                  <a:outerShdw blurRad="38100" dist="38100" dir="2700000" algn="tl">
                    <a:srgbClr val="000000">
                      <a:alpha val="43137"/>
                    </a:srgbClr>
                  </a:outerShdw>
                </a:effectLst>
              </a:rPr>
              <a:t>Versión</a:t>
            </a:r>
            <a:r>
              <a:rPr lang="en-US" sz="2000" dirty="0" smtClean="0">
                <a:solidFill>
                  <a:schemeClr val="bg1"/>
                </a:solidFill>
                <a:effectLst>
                  <a:outerShdw blurRad="38100" dist="38100" dir="2700000" algn="tl">
                    <a:srgbClr val="000000">
                      <a:alpha val="43137"/>
                    </a:srgbClr>
                  </a:outerShdw>
                </a:effectLst>
              </a:rPr>
              <a:t> </a:t>
            </a:r>
            <a:r>
              <a:rPr lang="en-US" sz="2000" dirty="0">
                <a:solidFill>
                  <a:schemeClr val="bg1"/>
                </a:solidFill>
                <a:effectLst>
                  <a:outerShdw blurRad="38100" dist="38100" dir="2700000" algn="tl">
                    <a:srgbClr val="000000">
                      <a:alpha val="43137"/>
                    </a:srgbClr>
                  </a:outerShdw>
                </a:effectLst>
              </a:rPr>
              <a:t>C# </a:t>
            </a:r>
            <a:r>
              <a:rPr lang="en-US" sz="2000" dirty="0" smtClean="0">
                <a:solidFill>
                  <a:schemeClr val="bg1"/>
                </a:solidFill>
                <a:effectLst>
                  <a:outerShdw blurRad="38100" dist="38100" dir="2700000" algn="tl">
                    <a:srgbClr val="000000">
                      <a:alpha val="43137"/>
                    </a:srgbClr>
                  </a:outerShdw>
                </a:effectLst>
              </a:rPr>
              <a:t>10</a:t>
            </a:r>
            <a:endParaRPr lang="en-US" sz="2000" dirty="0">
              <a:solidFill>
                <a:schemeClr val="bg1"/>
              </a:solidFill>
              <a:effectLst>
                <a:outerShdw blurRad="38100" dist="38100" dir="2700000" algn="tl">
                  <a:srgbClr val="000000">
                    <a:alpha val="43137"/>
                  </a:srgbClr>
                </a:outerShdw>
              </a:effectLst>
            </a:endParaRPr>
          </a:p>
        </p:txBody>
      </p:sp>
      <p:pic>
        <p:nvPicPr>
          <p:cNvPr id="14"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209801"/>
            <a:ext cx="1904999" cy="8008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2" descr="C:\Users\kmilo\Desktop\MKM_XAMARIN\images\xamarin-featured-image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1" y="3886201"/>
            <a:ext cx="3599089" cy="24533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36076" y="2959235"/>
            <a:ext cx="1341125" cy="560413"/>
          </a:xfrm>
          <a:prstGeom prst="rect">
            <a:avLst/>
          </a:prstGeom>
        </p:spPr>
      </p:pic>
      <p:pic>
        <p:nvPicPr>
          <p:cNvPr id="39" name="Picture 38"/>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10626" y="2889169"/>
            <a:ext cx="1266852" cy="700544"/>
          </a:xfrm>
          <a:prstGeom prst="rect">
            <a:avLst/>
          </a:prstGeom>
          <a:solidFill>
            <a:schemeClr val="bg1"/>
          </a:solidFill>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18344" y="4097742"/>
            <a:ext cx="1287836" cy="1287836"/>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00199" y="3226050"/>
            <a:ext cx="1905001" cy="665692"/>
          </a:xfrm>
          <a:prstGeom prst="rect">
            <a:avLst/>
          </a:prstGeom>
        </p:spPr>
      </p:pic>
      <p:sp>
        <p:nvSpPr>
          <p:cNvPr id="20" name="TextBox 19"/>
          <p:cNvSpPr txBox="1"/>
          <p:nvPr/>
        </p:nvSpPr>
        <p:spPr>
          <a:xfrm>
            <a:off x="3002292" y="3977105"/>
            <a:ext cx="2564454" cy="400110"/>
          </a:xfrm>
          <a:prstGeom prst="rect">
            <a:avLst/>
          </a:prstGeom>
          <a:noFill/>
          <a:ln>
            <a:noFill/>
          </a:ln>
        </p:spPr>
        <p:txBody>
          <a:bodyPr wrap="square" rtlCol="0">
            <a:spAutoFit/>
          </a:bodyPr>
          <a:lstStyle/>
          <a:p>
            <a:r>
              <a:rPr lang="en-US" sz="2000" dirty="0">
                <a:solidFill>
                  <a:schemeClr val="bg1"/>
                </a:solidFill>
                <a:effectLst>
                  <a:outerShdw blurRad="38100" dist="38100" dir="2700000" algn="tl">
                    <a:srgbClr val="000000">
                      <a:alpha val="43137"/>
                    </a:srgbClr>
                  </a:outerShdw>
                </a:effectLst>
              </a:rPr>
              <a:t>25,000 sites</a:t>
            </a:r>
          </a:p>
        </p:txBody>
      </p:sp>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068797" y="4416918"/>
            <a:ext cx="1295401" cy="725425"/>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51062" y="4383889"/>
            <a:ext cx="982189" cy="982189"/>
          </a:xfrm>
          <a:prstGeom prst="rect">
            <a:avLst/>
          </a:prstGeom>
        </p:spPr>
      </p:pic>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82189" y="5641034"/>
            <a:ext cx="1307230" cy="1066799"/>
          </a:xfrm>
          <a:prstGeom prst="rect">
            <a:avLst/>
          </a:prstGeom>
        </p:spPr>
      </p:pic>
      <p:sp>
        <p:nvSpPr>
          <p:cNvPr id="25" name="TextBox 24"/>
          <p:cNvSpPr txBox="1"/>
          <p:nvPr/>
        </p:nvSpPr>
        <p:spPr>
          <a:xfrm>
            <a:off x="2957822" y="5524652"/>
            <a:ext cx="1693240" cy="461665"/>
          </a:xfrm>
          <a:prstGeom prst="rect">
            <a:avLst/>
          </a:prstGeom>
          <a:noFill/>
          <a:ln>
            <a:noFill/>
          </a:ln>
        </p:spPr>
        <p:txBody>
          <a:bodyPr wrap="square" rtlCol="0">
            <a:spAutoFit/>
          </a:bodyPr>
          <a:lstStyle/>
          <a:p>
            <a:r>
              <a:rPr lang="en-US" sz="2400" dirty="0">
                <a:solidFill>
                  <a:schemeClr val="bg1"/>
                </a:solidFill>
                <a:effectLst>
                  <a:outerShdw blurRad="38100" dist="38100" dir="2700000" algn="tl">
                    <a:srgbClr val="000000">
                      <a:alpha val="43137"/>
                    </a:srgbClr>
                  </a:outerShdw>
                </a:effectLst>
                <a:latin typeface="Myriad Pro Cond" pitchFamily="34" charset="0"/>
              </a:rPr>
              <a:t>400,000 sites</a:t>
            </a:r>
          </a:p>
        </p:txBody>
      </p:sp>
      <p:pic>
        <p:nvPicPr>
          <p:cNvPr id="21" name="Picture 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004250" y="6018462"/>
            <a:ext cx="1404961" cy="689371"/>
          </a:xfrm>
          <a:prstGeom prst="rect">
            <a:avLst/>
          </a:prstGeom>
        </p:spPr>
      </p:pic>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23510" y="5986317"/>
            <a:ext cx="1443028" cy="721514"/>
          </a:xfrm>
          <a:prstGeom prst="rect">
            <a:avLst/>
          </a:prstGeom>
        </p:spPr>
      </p:pic>
      <p:pic>
        <p:nvPicPr>
          <p:cNvPr id="26" name="Picture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438600" y="110077"/>
            <a:ext cx="1117804" cy="1524278"/>
          </a:xfrm>
          <a:prstGeom prst="rect">
            <a:avLst/>
          </a:prstGeom>
        </p:spPr>
      </p:pic>
      <p:sp>
        <p:nvSpPr>
          <p:cNvPr id="4" name="Rectangle 3"/>
          <p:cNvSpPr/>
          <p:nvPr/>
        </p:nvSpPr>
        <p:spPr>
          <a:xfrm>
            <a:off x="6546951" y="1705650"/>
            <a:ext cx="2012218" cy="400110"/>
          </a:xfrm>
          <a:prstGeom prst="rect">
            <a:avLst/>
          </a:prstGeom>
        </p:spPr>
        <p:txBody>
          <a:bodyPr wrap="none">
            <a:spAutoFit/>
          </a:bodyPr>
          <a:lstStyle/>
          <a:p>
            <a:r>
              <a:rPr lang="en-US" sz="2000" dirty="0">
                <a:solidFill>
                  <a:schemeClr val="bg1"/>
                </a:solidFill>
                <a:effectLst>
                  <a:outerShdw blurRad="38100" dist="38100" dir="2700000" algn="tl">
                    <a:srgbClr val="000000">
                      <a:alpha val="43137"/>
                    </a:srgbClr>
                  </a:outerShdw>
                </a:effectLst>
              </a:rPr>
              <a:t>Anders Hejlsberg </a:t>
            </a:r>
            <a:endParaRPr lang="es-MX" sz="2000" dirty="0"/>
          </a:p>
        </p:txBody>
      </p:sp>
      <p:pic>
        <p:nvPicPr>
          <p:cNvPr id="6" name="Picture 5"/>
          <p:cNvPicPr>
            <a:picLocks noChangeAspect="1"/>
          </p:cNvPicPr>
          <p:nvPr/>
        </p:nvPicPr>
        <p:blipFill>
          <a:blip r:embed="rId16"/>
          <a:stretch>
            <a:fillRect/>
          </a:stretch>
        </p:blipFill>
        <p:spPr>
          <a:xfrm>
            <a:off x="8873747" y="152677"/>
            <a:ext cx="1439077" cy="1439077"/>
          </a:xfrm>
          <a:prstGeom prst="rect">
            <a:avLst/>
          </a:prstGeom>
        </p:spPr>
      </p:pic>
      <p:sp>
        <p:nvSpPr>
          <p:cNvPr id="27" name="Rectangle 26"/>
          <p:cNvSpPr/>
          <p:nvPr/>
        </p:nvSpPr>
        <p:spPr>
          <a:xfrm>
            <a:off x="8710626" y="1650909"/>
            <a:ext cx="1892762" cy="400110"/>
          </a:xfrm>
          <a:prstGeom prst="rect">
            <a:avLst/>
          </a:prstGeom>
        </p:spPr>
        <p:txBody>
          <a:bodyPr wrap="none">
            <a:spAutoFit/>
          </a:bodyPr>
          <a:lstStyle/>
          <a:p>
            <a:r>
              <a:rPr lang="en-US" sz="2000" dirty="0">
                <a:solidFill>
                  <a:schemeClr val="bg1"/>
                </a:solidFill>
                <a:effectLst>
                  <a:outerShdw blurRad="38100" dist="38100" dir="2700000" algn="tl">
                    <a:srgbClr val="000000">
                      <a:alpha val="43137"/>
                    </a:srgbClr>
                  </a:outerShdw>
                </a:effectLst>
              </a:rPr>
              <a:t>Mads</a:t>
            </a:r>
            <a:r>
              <a:rPr lang="en-US" dirty="0" smtClean="0"/>
              <a:t> </a:t>
            </a:r>
            <a:r>
              <a:rPr lang="en-US" sz="2000" dirty="0" err="1">
                <a:solidFill>
                  <a:schemeClr val="bg1"/>
                </a:solidFill>
                <a:effectLst>
                  <a:outerShdw blurRad="38100" dist="38100" dir="2700000" algn="tl">
                    <a:srgbClr val="000000">
                      <a:alpha val="43137"/>
                    </a:srgbClr>
                  </a:outerShdw>
                </a:effectLst>
              </a:rPr>
              <a:t>Torgersen</a:t>
            </a:r>
            <a:r>
              <a:rPr lang="en-US" sz="2000" dirty="0" smtClean="0">
                <a:solidFill>
                  <a:schemeClr val="bg1"/>
                </a:solidFill>
                <a:effectLst>
                  <a:outerShdw blurRad="38100" dist="38100" dir="2700000" algn="tl">
                    <a:srgbClr val="000000">
                      <a:alpha val="43137"/>
                    </a:srgbClr>
                  </a:outerShdw>
                </a:effectLst>
              </a:rPr>
              <a:t> </a:t>
            </a:r>
            <a:endParaRPr lang="es-MX" sz="2000" dirty="0"/>
          </a:p>
        </p:txBody>
      </p:sp>
      <p:sp>
        <p:nvSpPr>
          <p:cNvPr id="9" name="Footer Placeholder 8"/>
          <p:cNvSpPr>
            <a:spLocks noGrp="1"/>
          </p:cNvSpPr>
          <p:nvPr>
            <p:ph type="ftr" sz="quarter" idx="11"/>
          </p:nvPr>
        </p:nvSpPr>
        <p:spPr/>
        <p:txBody>
          <a:bodyPr/>
          <a:lstStyle/>
          <a:p>
            <a:pPr algn="l"/>
            <a:r>
              <a:rPr lang="en-US" smtClean="0"/>
              <a:t>(C) LP Curso 2022</a:t>
            </a:r>
            <a:endParaRPr lang="en-US" dirty="0"/>
          </a:p>
        </p:txBody>
      </p:sp>
    </p:spTree>
    <p:extLst>
      <p:ext uri="{BB962C8B-B14F-4D97-AF65-F5344CB8AC3E}">
        <p14:creationId xmlns:p14="http://schemas.microsoft.com/office/powerpoint/2010/main" val="155515017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368954" y="0"/>
            <a:ext cx="329904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1524000" y="0"/>
            <a:ext cx="5844956"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extBox 8"/>
          <p:cNvSpPr txBox="1"/>
          <p:nvPr/>
        </p:nvSpPr>
        <p:spPr>
          <a:xfrm>
            <a:off x="1828799" y="1330591"/>
            <a:ext cx="5540155" cy="4693593"/>
          </a:xfrm>
          <a:prstGeom prst="rect">
            <a:avLst/>
          </a:prstGeom>
          <a:noFill/>
          <a:ln>
            <a:noFill/>
          </a:ln>
        </p:spPr>
        <p:txBody>
          <a:bodyPr wrap="square" rtlCol="0">
            <a:spAutoFit/>
          </a:bodyPr>
          <a:lstStyle/>
          <a:p>
            <a:pPr>
              <a:spcBef>
                <a:spcPts val="1200"/>
              </a:spcBef>
            </a:pPr>
            <a:r>
              <a:rPr lang="en-US" sz="2400" dirty="0">
                <a:solidFill>
                  <a:schemeClr val="bg1"/>
                </a:solidFill>
                <a:effectLst>
                  <a:outerShdw blurRad="38100" dist="38100" dir="2700000" algn="tl">
                    <a:srgbClr val="000000">
                      <a:alpha val="43137"/>
                    </a:srgbClr>
                  </a:outerShdw>
                </a:effectLst>
              </a:rPr>
              <a:t>El LP </a:t>
            </a:r>
            <a:r>
              <a:rPr lang="en-US" sz="2400" dirty="0" err="1">
                <a:solidFill>
                  <a:schemeClr val="bg1"/>
                </a:solidFill>
                <a:effectLst>
                  <a:outerShdw blurRad="38100" dist="38100" dir="2700000" algn="tl">
                    <a:srgbClr val="000000">
                      <a:alpha val="43137"/>
                    </a:srgbClr>
                  </a:outerShdw>
                </a:effectLst>
              </a:rPr>
              <a:t>nativo</a:t>
            </a:r>
            <a:r>
              <a:rPr lang="en-US" sz="2400" dirty="0">
                <a:solidFill>
                  <a:schemeClr val="bg1"/>
                </a:solidFill>
                <a:effectLst>
                  <a:outerShdw blurRad="38100" dist="38100" dir="2700000" algn="tl">
                    <a:srgbClr val="000000">
                      <a:alpha val="43137"/>
                    </a:srgbClr>
                  </a:outerShdw>
                </a:effectLst>
              </a:rPr>
              <a:t> de la </a:t>
            </a:r>
            <a:r>
              <a:rPr lang="en-US" sz="2400" dirty="0" err="1">
                <a:solidFill>
                  <a:schemeClr val="bg1"/>
                </a:solidFill>
                <a:effectLst>
                  <a:outerShdw blurRad="38100" dist="38100" dir="2700000" algn="tl">
                    <a:srgbClr val="000000">
                      <a:alpha val="43137"/>
                    </a:srgbClr>
                  </a:outerShdw>
                </a:effectLst>
              </a:rPr>
              <a:t>arquitectura</a:t>
            </a:r>
            <a:r>
              <a:rPr lang="en-US" sz="2400" dirty="0">
                <a:solidFill>
                  <a:schemeClr val="bg1"/>
                </a:solidFill>
                <a:effectLst>
                  <a:outerShdw blurRad="38100" dist="38100" dir="2700000" algn="tl">
                    <a:srgbClr val="000000">
                      <a:alpha val="43137"/>
                    </a:srgbClr>
                  </a:outerShdw>
                </a:effectLst>
              </a:rPr>
              <a:t> </a:t>
            </a:r>
            <a:r>
              <a:rPr lang="es-ES" sz="2400" dirty="0">
                <a:solidFill>
                  <a:schemeClr val="bg1"/>
                </a:solidFill>
                <a:effectLst>
                  <a:outerShdw blurRad="38100" dist="38100" dir="2700000" algn="tl">
                    <a:srgbClr val="000000">
                      <a:alpha val="43137"/>
                    </a:srgbClr>
                  </a:outerShdw>
                </a:effectLst>
              </a:rPr>
              <a:t>von Neumann</a:t>
            </a:r>
            <a:endParaRPr lang="en-US" sz="2400" dirty="0">
              <a:solidFill>
                <a:schemeClr val="bg1"/>
              </a:solidFill>
              <a:effectLst>
                <a:outerShdw blurRad="38100" dist="38100" dir="2700000" algn="tl">
                  <a:srgbClr val="000000">
                    <a:alpha val="43137"/>
                  </a:srgbClr>
                </a:outerShdw>
              </a:effectLst>
            </a:endParaRPr>
          </a:p>
          <a:p>
            <a:pPr>
              <a:spcBef>
                <a:spcPts val="1200"/>
              </a:spcBef>
            </a:pPr>
            <a:r>
              <a:rPr lang="en-US" sz="2400" dirty="0" err="1">
                <a:solidFill>
                  <a:schemeClr val="bg1"/>
                </a:solidFill>
                <a:effectLst>
                  <a:outerShdw blurRad="38100" dist="38100" dir="2700000" algn="tl">
                    <a:srgbClr val="000000">
                      <a:alpha val="43137"/>
                    </a:srgbClr>
                  </a:outerShdw>
                </a:effectLst>
              </a:rPr>
              <a:t>Una</a:t>
            </a:r>
            <a:r>
              <a:rPr lang="en-US" sz="2400" dirty="0">
                <a:solidFill>
                  <a:schemeClr val="bg1"/>
                </a:solidFill>
                <a:effectLst>
                  <a:outerShdw blurRad="38100" dist="38100" dir="2700000" algn="tl">
                    <a:srgbClr val="000000">
                      <a:alpha val="43137"/>
                    </a:srgbClr>
                  </a:outerShdw>
                </a:effectLst>
              </a:rPr>
              <a:t> base </a:t>
            </a:r>
            <a:r>
              <a:rPr lang="en-US" sz="2400" dirty="0" err="1">
                <a:solidFill>
                  <a:schemeClr val="bg1"/>
                </a:solidFill>
                <a:effectLst>
                  <a:outerShdw blurRad="38100" dist="38100" dir="2700000" algn="tl">
                    <a:srgbClr val="000000">
                      <a:alpha val="43137"/>
                    </a:srgbClr>
                  </a:outerShdw>
                </a:effectLst>
              </a:rPr>
              <a:t>instalada</a:t>
            </a:r>
            <a:r>
              <a:rPr lang="en-US" sz="2400" dirty="0">
                <a:solidFill>
                  <a:schemeClr val="bg1"/>
                </a:solidFill>
                <a:effectLst>
                  <a:outerShdw blurRad="38100" dist="38100" dir="2700000" algn="tl">
                    <a:srgbClr val="000000">
                      <a:alpha val="43137"/>
                    </a:srgbClr>
                  </a:outerShdw>
                </a:effectLst>
              </a:rPr>
              <a:t> </a:t>
            </a:r>
            <a:r>
              <a:rPr lang="en-US" sz="2400" dirty="0" err="1">
                <a:solidFill>
                  <a:schemeClr val="bg1"/>
                </a:solidFill>
                <a:effectLst>
                  <a:outerShdw blurRad="38100" dist="38100" dir="2700000" algn="tl">
                    <a:srgbClr val="000000">
                      <a:alpha val="43137"/>
                    </a:srgbClr>
                  </a:outerShdw>
                </a:effectLst>
              </a:rPr>
              <a:t>colosal</a:t>
            </a:r>
            <a:r>
              <a:rPr lang="en-US" sz="2400" dirty="0">
                <a:solidFill>
                  <a:schemeClr val="bg1"/>
                </a:solidFill>
                <a:effectLst>
                  <a:outerShdw blurRad="38100" dist="38100" dir="2700000" algn="tl">
                    <a:srgbClr val="000000">
                      <a:alpha val="43137"/>
                    </a:srgbClr>
                  </a:outerShdw>
                </a:effectLst>
              </a:rPr>
              <a:t>:</a:t>
            </a:r>
          </a:p>
          <a:p>
            <a:pPr marL="457200" indent="-457200">
              <a:spcBef>
                <a:spcPts val="600"/>
              </a:spcBef>
              <a:buFontTx/>
              <a:buChar char="-"/>
            </a:pPr>
            <a:r>
              <a:rPr lang="en-US" sz="2000" dirty="0" err="1">
                <a:solidFill>
                  <a:schemeClr val="bg1"/>
                </a:solidFill>
                <a:effectLst>
                  <a:outerShdw blurRad="38100" dist="38100" dir="2700000" algn="tl">
                    <a:srgbClr val="000000">
                      <a:alpha val="43137"/>
                    </a:srgbClr>
                  </a:outerShdw>
                </a:effectLst>
              </a:rPr>
              <a:t>Todos</a:t>
            </a:r>
            <a:r>
              <a:rPr lang="en-US" sz="2000" dirty="0">
                <a:solidFill>
                  <a:schemeClr val="bg1"/>
                </a:solidFill>
                <a:effectLst>
                  <a:outerShdw blurRad="38100" dist="38100" dir="2700000" algn="tl">
                    <a:srgbClr val="000000">
                      <a:alpha val="43137"/>
                    </a:srgbClr>
                  </a:outerShdw>
                </a:effectLst>
              </a:rPr>
              <a:t> los Linux</a:t>
            </a:r>
          </a:p>
          <a:p>
            <a:pPr marL="457200" indent="-457200">
              <a:spcBef>
                <a:spcPts val="600"/>
              </a:spcBef>
              <a:buFontTx/>
              <a:buChar char="-"/>
            </a:pPr>
            <a:r>
              <a:rPr lang="en-US" sz="2000" dirty="0">
                <a:solidFill>
                  <a:schemeClr val="bg1"/>
                </a:solidFill>
                <a:effectLst>
                  <a:outerShdw blurRad="38100" dist="38100" dir="2700000" algn="tl">
                    <a:srgbClr val="000000">
                      <a:alpha val="43137"/>
                    </a:srgbClr>
                  </a:outerShdw>
                </a:effectLst>
              </a:rPr>
              <a:t>Windows (</a:t>
            </a:r>
            <a:r>
              <a:rPr lang="en-US" sz="2000" dirty="0" err="1">
                <a:solidFill>
                  <a:schemeClr val="bg1"/>
                </a:solidFill>
                <a:effectLst>
                  <a:outerShdw blurRad="38100" dist="38100" dir="2700000" algn="tl">
                    <a:srgbClr val="000000">
                      <a:alpha val="43137"/>
                    </a:srgbClr>
                  </a:outerShdw>
                </a:effectLst>
              </a:rPr>
              <a:t>versiones</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modernas</a:t>
            </a:r>
            <a:r>
              <a:rPr lang="en-US" sz="2000" dirty="0">
                <a:solidFill>
                  <a:schemeClr val="bg1"/>
                </a:solidFill>
                <a:effectLst>
                  <a:outerShdw blurRad="38100" dist="38100" dir="2700000" algn="tl">
                    <a:srgbClr val="000000">
                      <a:alpha val="43137"/>
                    </a:srgbClr>
                  </a:outerShdw>
                </a:effectLst>
              </a:rPr>
              <a:t>)</a:t>
            </a:r>
          </a:p>
          <a:p>
            <a:pPr marL="457200" indent="-457200">
              <a:spcBef>
                <a:spcPts val="600"/>
              </a:spcBef>
              <a:buFontTx/>
              <a:buChar char="-"/>
            </a:pPr>
            <a:r>
              <a:rPr lang="en-US" sz="2000" dirty="0">
                <a:solidFill>
                  <a:schemeClr val="bg1"/>
                </a:solidFill>
                <a:effectLst>
                  <a:outerShdw blurRad="38100" dist="38100" dir="2700000" algn="tl">
                    <a:srgbClr val="000000">
                      <a:alpha val="43137"/>
                    </a:srgbClr>
                  </a:outerShdw>
                </a:effectLst>
              </a:rPr>
              <a:t>El Kernel de Mac OS/X y IOS</a:t>
            </a:r>
          </a:p>
          <a:p>
            <a:pPr marL="457200" indent="-457200">
              <a:spcBef>
                <a:spcPts val="600"/>
              </a:spcBef>
              <a:buFontTx/>
              <a:buChar char="-"/>
            </a:pPr>
            <a:r>
              <a:rPr lang="en-US" sz="2000" dirty="0">
                <a:solidFill>
                  <a:schemeClr val="bg1"/>
                </a:solidFill>
                <a:effectLst>
                  <a:outerShdw blurRad="38100" dist="38100" dir="2700000" algn="tl">
                    <a:srgbClr val="000000">
                      <a:alpha val="43137"/>
                    </a:srgbClr>
                  </a:outerShdw>
                </a:effectLst>
              </a:rPr>
              <a:t>Android Kernel</a:t>
            </a:r>
          </a:p>
          <a:p>
            <a:pPr marL="457200" indent="-457200">
              <a:spcBef>
                <a:spcPts val="600"/>
              </a:spcBef>
              <a:buFontTx/>
              <a:buChar char="-"/>
            </a:pPr>
            <a:r>
              <a:rPr lang="en-US" sz="2000" dirty="0" err="1">
                <a:solidFill>
                  <a:schemeClr val="bg1"/>
                </a:solidFill>
                <a:effectLst>
                  <a:outerShdw blurRad="38100" dist="38100" dir="2700000" algn="tl">
                    <a:srgbClr val="000000">
                      <a:alpha val="43137"/>
                    </a:srgbClr>
                  </a:outerShdw>
                </a:effectLst>
              </a:rPr>
              <a:t>Muchas</a:t>
            </a:r>
            <a:r>
              <a:rPr lang="en-US" sz="2000" dirty="0">
                <a:solidFill>
                  <a:schemeClr val="bg1"/>
                </a:solidFill>
                <a:effectLst>
                  <a:outerShdw blurRad="38100" dist="38100" dir="2700000" algn="tl">
                    <a:srgbClr val="000000">
                      <a:alpha val="43137"/>
                    </a:srgbClr>
                  </a:outerShdw>
                </a:effectLst>
              </a:rPr>
              <a:t> de </a:t>
            </a:r>
            <a:r>
              <a:rPr lang="en-US" sz="2000" dirty="0" err="1">
                <a:solidFill>
                  <a:schemeClr val="bg1"/>
                </a:solidFill>
                <a:effectLst>
                  <a:outerShdw blurRad="38100" dist="38100" dir="2700000" algn="tl">
                    <a:srgbClr val="000000">
                      <a:alpha val="43137"/>
                    </a:srgbClr>
                  </a:outerShdw>
                </a:effectLst>
              </a:rPr>
              <a:t>las</a:t>
            </a:r>
            <a:r>
              <a:rPr lang="en-US" sz="2000" dirty="0">
                <a:solidFill>
                  <a:schemeClr val="bg1"/>
                </a:solidFill>
                <a:effectLst>
                  <a:outerShdw blurRad="38100" dist="38100" dir="2700000" algn="tl">
                    <a:srgbClr val="000000">
                      <a:alpha val="43137"/>
                    </a:srgbClr>
                  </a:outerShdw>
                </a:effectLst>
              </a:rPr>
              <a:t> </a:t>
            </a:r>
            <a:r>
              <a:rPr lang="en-US" sz="2000" dirty="0" err="1">
                <a:solidFill>
                  <a:schemeClr val="bg1"/>
                </a:solidFill>
                <a:effectLst>
                  <a:outerShdw blurRad="38100" dist="38100" dir="2700000" algn="tl">
                    <a:srgbClr val="000000">
                      <a:alpha val="43137"/>
                    </a:srgbClr>
                  </a:outerShdw>
                </a:effectLst>
              </a:rPr>
              <a:t>implementaciones</a:t>
            </a:r>
            <a:r>
              <a:rPr lang="en-US" sz="2000" dirty="0">
                <a:solidFill>
                  <a:schemeClr val="bg1"/>
                </a:solidFill>
                <a:effectLst>
                  <a:outerShdw blurRad="38100" dist="38100" dir="2700000" algn="tl">
                    <a:srgbClr val="000000">
                      <a:alpha val="43137"/>
                    </a:srgbClr>
                  </a:outerShdw>
                </a:effectLst>
              </a:rPr>
              <a:t> de </a:t>
            </a:r>
            <a:r>
              <a:rPr lang="en-US" sz="2000" dirty="0" err="1">
                <a:solidFill>
                  <a:schemeClr val="bg1"/>
                </a:solidFill>
                <a:effectLst>
                  <a:outerShdw blurRad="38100" dist="38100" dir="2700000" algn="tl">
                    <a:srgbClr val="000000">
                      <a:alpha val="43137"/>
                    </a:srgbClr>
                  </a:outerShdw>
                </a:effectLst>
              </a:rPr>
              <a:t>las</a:t>
            </a:r>
            <a:r>
              <a:rPr lang="en-US" sz="2000" dirty="0">
                <a:solidFill>
                  <a:schemeClr val="bg1"/>
                </a:solidFill>
                <a:effectLst>
                  <a:outerShdw blurRad="38100" dist="38100" dir="2700000" algn="tl">
                    <a:srgbClr val="000000">
                      <a:alpha val="43137"/>
                    </a:srgbClr>
                  </a:outerShdw>
                </a:effectLst>
              </a:rPr>
              <a:t> JVM</a:t>
            </a:r>
          </a:p>
          <a:p>
            <a:pPr>
              <a:spcBef>
                <a:spcPts val="1200"/>
              </a:spcBef>
            </a:pPr>
            <a:r>
              <a:rPr lang="en-US" sz="2400" dirty="0">
                <a:solidFill>
                  <a:schemeClr val="bg1"/>
                </a:solidFill>
                <a:effectLst>
                  <a:outerShdw blurRad="38100" dist="38100" dir="2700000" algn="tl">
                    <a:srgbClr val="000000">
                      <a:alpha val="43137"/>
                    </a:srgbClr>
                  </a:outerShdw>
                </a:effectLst>
              </a:rPr>
              <a:t>El LP target de </a:t>
            </a:r>
            <a:r>
              <a:rPr lang="en-US" sz="2400" dirty="0" err="1">
                <a:solidFill>
                  <a:schemeClr val="bg1"/>
                </a:solidFill>
                <a:effectLst>
                  <a:outerShdw blurRad="38100" dist="38100" dir="2700000" algn="tl">
                    <a:srgbClr val="000000">
                      <a:alpha val="43137"/>
                    </a:srgbClr>
                  </a:outerShdw>
                </a:effectLst>
              </a:rPr>
              <a:t>otros</a:t>
            </a:r>
            <a:r>
              <a:rPr lang="en-US" sz="2400" dirty="0">
                <a:solidFill>
                  <a:schemeClr val="bg1"/>
                </a:solidFill>
                <a:effectLst>
                  <a:outerShdw blurRad="38100" dist="38100" dir="2700000" algn="tl">
                    <a:srgbClr val="000000">
                      <a:alpha val="43137"/>
                    </a:srgbClr>
                  </a:outerShdw>
                </a:effectLst>
              </a:rPr>
              <a:t> LPs y </a:t>
            </a:r>
            <a:r>
              <a:rPr lang="en-US" sz="2400" dirty="0" err="1">
                <a:solidFill>
                  <a:schemeClr val="bg1"/>
                </a:solidFill>
                <a:effectLst>
                  <a:outerShdw blurRad="38100" dist="38100" dir="2700000" algn="tl">
                    <a:srgbClr val="000000">
                      <a:alpha val="43137"/>
                    </a:srgbClr>
                  </a:outerShdw>
                </a:effectLst>
              </a:rPr>
              <a:t>herramientas</a:t>
            </a:r>
            <a:endParaRPr lang="en-US" sz="2400" dirty="0">
              <a:solidFill>
                <a:schemeClr val="bg1"/>
              </a:solidFill>
              <a:effectLst>
                <a:outerShdw blurRad="38100" dist="38100" dir="2700000" algn="tl">
                  <a:srgbClr val="000000">
                    <a:alpha val="43137"/>
                  </a:srgbClr>
                </a:outerShdw>
              </a:effectLst>
            </a:endParaRPr>
          </a:p>
          <a:p>
            <a:pPr>
              <a:spcBef>
                <a:spcPts val="1200"/>
              </a:spcBef>
            </a:pPr>
            <a:r>
              <a:rPr lang="en-US" sz="2400" dirty="0">
                <a:solidFill>
                  <a:schemeClr val="bg1"/>
                </a:solidFill>
                <a:effectLst>
                  <a:outerShdw blurRad="38100" dist="38100" dir="2700000" algn="tl">
                    <a:srgbClr val="000000">
                      <a:alpha val="43137"/>
                    </a:srgbClr>
                  </a:outerShdw>
                </a:effectLst>
              </a:rPr>
              <a:t> El LP de </a:t>
            </a:r>
            <a:r>
              <a:rPr lang="en-US" sz="2400" dirty="0" smtClean="0">
                <a:solidFill>
                  <a:schemeClr val="bg1"/>
                </a:solidFill>
                <a:effectLst>
                  <a:outerShdw blurRad="38100" dist="38100" dir="2700000" algn="tl">
                    <a:srgbClr val="000000">
                      <a:alpha val="43137"/>
                    </a:srgbClr>
                  </a:outerShdw>
                </a:effectLst>
              </a:rPr>
              <a:t>las </a:t>
            </a:r>
            <a:r>
              <a:rPr lang="en-US" sz="2400" dirty="0" err="1" smtClean="0">
                <a:solidFill>
                  <a:schemeClr val="bg1"/>
                </a:solidFill>
                <a:effectLst>
                  <a:outerShdw blurRad="38100" dist="38100" dir="2700000" algn="tl">
                    <a:srgbClr val="000000">
                      <a:alpha val="43137"/>
                    </a:srgbClr>
                  </a:outerShdw>
                </a:effectLst>
              </a:rPr>
              <a:t>grandes</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bibliotecas</a:t>
            </a:r>
            <a:r>
              <a:rPr lang="en-US" sz="2400" dirty="0" smtClean="0">
                <a:solidFill>
                  <a:schemeClr val="bg1"/>
                </a:solidFill>
                <a:effectLst>
                  <a:outerShdw blurRad="38100" dist="38100" dir="2700000" algn="tl">
                    <a:srgbClr val="000000">
                      <a:alpha val="43137"/>
                    </a:srgbClr>
                  </a:outerShdw>
                </a:effectLst>
              </a:rPr>
              <a:t> </a:t>
            </a:r>
            <a:r>
              <a:rPr lang="en-US" sz="2400" dirty="0">
                <a:solidFill>
                  <a:schemeClr val="bg1"/>
                </a:solidFill>
                <a:effectLst>
                  <a:outerShdw blurRad="38100" dist="38100" dir="2700000" algn="tl">
                    <a:srgbClr val="000000">
                      <a:alpha val="43137"/>
                    </a:srgbClr>
                  </a:outerShdw>
                </a:effectLst>
              </a:rPr>
              <a:t>que </a:t>
            </a:r>
            <a:r>
              <a:rPr lang="en-US" sz="2400" dirty="0" err="1">
                <a:solidFill>
                  <a:schemeClr val="bg1"/>
                </a:solidFill>
                <a:effectLst>
                  <a:outerShdw blurRad="38100" dist="38100" dir="2700000" algn="tl">
                    <a:srgbClr val="000000">
                      <a:alpha val="43137"/>
                    </a:srgbClr>
                  </a:outerShdw>
                </a:effectLst>
              </a:rPr>
              <a:t>están</a:t>
            </a:r>
            <a:r>
              <a:rPr lang="en-US" sz="2400" dirty="0">
                <a:solidFill>
                  <a:schemeClr val="bg1"/>
                </a:solidFill>
                <a:effectLst>
                  <a:outerShdw blurRad="38100" dist="38100" dir="2700000" algn="tl">
                    <a:srgbClr val="000000">
                      <a:alpha val="43137"/>
                    </a:srgbClr>
                  </a:outerShdw>
                </a:effectLst>
              </a:rPr>
              <a:t> </a:t>
            </a:r>
            <a:r>
              <a:rPr lang="en-US" sz="2400" dirty="0" err="1">
                <a:solidFill>
                  <a:schemeClr val="bg1"/>
                </a:solidFill>
                <a:effectLst>
                  <a:outerShdw blurRad="38100" dist="38100" dir="2700000" algn="tl">
                    <a:srgbClr val="000000">
                      <a:alpha val="43137"/>
                    </a:srgbClr>
                  </a:outerShdw>
                </a:effectLst>
              </a:rPr>
              <a:t>por</a:t>
            </a:r>
            <a:r>
              <a:rPr lang="en-US" sz="2400" dirty="0">
                <a:solidFill>
                  <a:schemeClr val="bg1"/>
                </a:solidFill>
                <a:effectLst>
                  <a:outerShdw blurRad="38100" dist="38100" dir="2700000" algn="tl">
                    <a:srgbClr val="000000">
                      <a:alpha val="43137"/>
                    </a:srgbClr>
                  </a:outerShdw>
                </a:effectLst>
              </a:rPr>
              <a:t> </a:t>
            </a:r>
            <a:r>
              <a:rPr lang="en-US" sz="2400" dirty="0" err="1">
                <a:solidFill>
                  <a:schemeClr val="bg1"/>
                </a:solidFill>
                <a:effectLst>
                  <a:outerShdw blurRad="38100" dist="38100" dir="2700000" algn="tl">
                    <a:srgbClr val="000000">
                      <a:alpha val="43137"/>
                    </a:srgbClr>
                  </a:outerShdw>
                </a:effectLst>
              </a:rPr>
              <a:t>detrás</a:t>
            </a:r>
            <a:r>
              <a:rPr lang="en-US" sz="2400" dirty="0">
                <a:solidFill>
                  <a:schemeClr val="bg1"/>
                </a:solidFill>
                <a:effectLst>
                  <a:outerShdw blurRad="38100" dist="38100" dir="2700000" algn="tl">
                    <a:srgbClr val="000000">
                      <a:alpha val="43137"/>
                    </a:srgbClr>
                  </a:outerShdw>
                </a:effectLst>
              </a:rPr>
              <a:t> de </a:t>
            </a:r>
            <a:r>
              <a:rPr lang="en-US" sz="2400" dirty="0" err="1">
                <a:solidFill>
                  <a:schemeClr val="bg1"/>
                </a:solidFill>
                <a:effectLst>
                  <a:outerShdw blurRad="38100" dist="38100" dir="2700000" algn="tl">
                    <a:srgbClr val="000000">
                      <a:alpha val="43137"/>
                    </a:srgbClr>
                  </a:outerShdw>
                </a:effectLst>
              </a:rPr>
              <a:t>otros</a:t>
            </a:r>
            <a:r>
              <a:rPr lang="en-US" sz="2400" dirty="0">
                <a:solidFill>
                  <a:schemeClr val="bg1"/>
                </a:solidFill>
                <a:effectLst>
                  <a:outerShdw blurRad="38100" dist="38100" dir="2700000" algn="tl">
                    <a:srgbClr val="000000">
                      <a:alpha val="43137"/>
                    </a:srgbClr>
                  </a:outerShdw>
                </a:effectLst>
              </a:rPr>
              <a:t> LPs (Python,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7826" y="91131"/>
            <a:ext cx="1171575" cy="124144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18644" y="3077245"/>
            <a:ext cx="2689444" cy="3599061"/>
          </a:xfrm>
          <a:prstGeom prst="rect">
            <a:avLst/>
          </a:prstGeom>
        </p:spPr>
      </p:pic>
      <p:sp>
        <p:nvSpPr>
          <p:cNvPr id="2" name="Slide Number Placeholder 1"/>
          <p:cNvSpPr>
            <a:spLocks noGrp="1"/>
          </p:cNvSpPr>
          <p:nvPr>
            <p:ph type="sldNum" sz="quarter" idx="12"/>
          </p:nvPr>
        </p:nvSpPr>
        <p:spPr/>
        <p:txBody>
          <a:bodyPr/>
          <a:lstStyle/>
          <a:p>
            <a:fld id="{4C1BB359-29A4-412C-8FDE-62D1BA19A217}" type="slidenum">
              <a:rPr lang="es-ES" sz="1400">
                <a:solidFill>
                  <a:schemeClr val="bg1"/>
                </a:solidFill>
              </a:rPr>
              <a:pPr/>
              <a:t>36</a:t>
            </a:fld>
            <a:endParaRPr lang="es-ES" dirty="0">
              <a:solidFill>
                <a:schemeClr val="bg1"/>
              </a:solidFill>
            </a:endParaRPr>
          </a:p>
        </p:txBody>
      </p:sp>
      <p:sp>
        <p:nvSpPr>
          <p:cNvPr id="10" name="TextBox 9"/>
          <p:cNvSpPr txBox="1"/>
          <p:nvPr/>
        </p:nvSpPr>
        <p:spPr>
          <a:xfrm>
            <a:off x="2971800" y="444977"/>
            <a:ext cx="990600" cy="523220"/>
          </a:xfrm>
          <a:prstGeom prst="rect">
            <a:avLst/>
          </a:prstGeom>
          <a:solidFill>
            <a:schemeClr val="bg1"/>
          </a:solidFill>
          <a:ln>
            <a:noFill/>
          </a:ln>
        </p:spPr>
        <p:txBody>
          <a:bodyPr wrap="square" rtlCol="0">
            <a:spAutoFit/>
          </a:bodyPr>
          <a:lstStyle/>
          <a:p>
            <a:r>
              <a:rPr lang="en-US" sz="2800" b="1" dirty="0">
                <a:solidFill>
                  <a:srgbClr val="00B0F0"/>
                </a:solidFill>
                <a:latin typeface="Consolas" panose="020B0609020204030204" pitchFamily="49" charset="0"/>
              </a:rPr>
              <a:t>1972</a:t>
            </a:r>
            <a:endParaRPr lang="en-US" sz="1600" b="1" dirty="0">
              <a:solidFill>
                <a:srgbClr val="00B0F0"/>
              </a:solidFill>
              <a:latin typeface="Consolas" panose="020B0609020204030204" pitchFamily="49" charset="0"/>
            </a:endParaRPr>
          </a:p>
        </p:txBody>
      </p:sp>
      <p:sp>
        <p:nvSpPr>
          <p:cNvPr id="7" name="TextBox 6"/>
          <p:cNvSpPr txBox="1"/>
          <p:nvPr/>
        </p:nvSpPr>
        <p:spPr>
          <a:xfrm>
            <a:off x="7899728" y="4974098"/>
            <a:ext cx="2514599" cy="523220"/>
          </a:xfrm>
          <a:prstGeom prst="rect">
            <a:avLst/>
          </a:prstGeom>
          <a:noFill/>
          <a:ln>
            <a:noFill/>
          </a:ln>
        </p:spPr>
        <p:txBody>
          <a:bodyPr wrap="square" rtlCol="0">
            <a:spAutoFit/>
          </a:bodyPr>
          <a:lstStyle/>
          <a:p>
            <a:r>
              <a:rPr lang="en-US" sz="2800" dirty="0">
                <a:solidFill>
                  <a:schemeClr val="bg1"/>
                </a:solidFill>
                <a:effectLst>
                  <a:outerShdw blurRad="38100" dist="38100" dir="2700000" algn="tl">
                    <a:srgbClr val="000000">
                      <a:alpha val="43137"/>
                    </a:srgbClr>
                  </a:outerShdw>
                </a:effectLst>
              </a:rPr>
              <a:t>¿C </a:t>
            </a:r>
            <a:r>
              <a:rPr lang="en-US" sz="2800" dirty="0" err="1">
                <a:solidFill>
                  <a:schemeClr val="bg1"/>
                </a:solidFill>
                <a:effectLst>
                  <a:outerShdw blurRad="38100" dist="38100" dir="2700000" algn="tl">
                    <a:srgbClr val="000000">
                      <a:alpha val="43137"/>
                    </a:srgbClr>
                  </a:outerShdw>
                </a:effectLst>
              </a:rPr>
              <a:t>Será</a:t>
            </a:r>
            <a:r>
              <a:rPr lang="en-US" sz="2800" dirty="0">
                <a:solidFill>
                  <a:schemeClr val="bg1"/>
                </a:solidFill>
                <a:effectLst>
                  <a:outerShdw blurRad="38100" dist="38100" dir="2700000" algn="tl">
                    <a:srgbClr val="000000">
                      <a:alpha val="43137"/>
                    </a:srgbClr>
                  </a:outerShdw>
                </a:effectLst>
              </a:rPr>
              <a:t> </a:t>
            </a:r>
            <a:r>
              <a:rPr lang="en-US" sz="2800" dirty="0" err="1" smtClean="0">
                <a:solidFill>
                  <a:schemeClr val="bg1"/>
                </a:solidFill>
                <a:effectLst>
                  <a:outerShdw blurRad="38100" dist="38100" dir="2700000" algn="tl">
                    <a:srgbClr val="000000">
                      <a:alpha val="43137"/>
                    </a:srgbClr>
                  </a:outerShdw>
                </a:effectLst>
              </a:rPr>
              <a:t>eterno</a:t>
            </a:r>
            <a:r>
              <a:rPr lang="en-US" sz="2800" dirty="0" smtClean="0">
                <a:solidFill>
                  <a:schemeClr val="bg1"/>
                </a:solidFill>
                <a:effectLst>
                  <a:outerShdw blurRad="38100" dist="38100" dir="2700000" algn="tl">
                    <a:srgbClr val="000000">
                      <a:alpha val="43137"/>
                    </a:srgbClr>
                  </a:outerShdw>
                </a:effectLst>
              </a:rPr>
              <a:t>?</a:t>
            </a:r>
            <a:endParaRPr lang="en-US" sz="1200" dirty="0">
              <a:solidFill>
                <a:schemeClr val="bg1"/>
              </a:solidFill>
              <a:effectLst>
                <a:outerShdw blurRad="38100" dist="38100" dir="2700000" algn="tl">
                  <a:srgbClr val="000000">
                    <a:alpha val="43137"/>
                  </a:srgbClr>
                </a:outerShdw>
              </a:effectLst>
            </a:endParaRPr>
          </a:p>
        </p:txBody>
      </p:sp>
      <p:sp>
        <p:nvSpPr>
          <p:cNvPr id="13" name="TextBox 12"/>
          <p:cNvSpPr txBox="1"/>
          <p:nvPr/>
        </p:nvSpPr>
        <p:spPr>
          <a:xfrm>
            <a:off x="7799502" y="5404515"/>
            <a:ext cx="2514599" cy="646331"/>
          </a:xfrm>
          <a:prstGeom prst="rect">
            <a:avLst/>
          </a:prstGeom>
          <a:noFill/>
          <a:ln>
            <a:noFill/>
          </a:ln>
        </p:spPr>
        <p:txBody>
          <a:bodyPr wrap="square" rtlCol="0">
            <a:spAutoFit/>
          </a:bodyPr>
          <a:lstStyle/>
          <a:p>
            <a:r>
              <a:rPr lang="en-US" sz="3600" dirty="0" smtClean="0">
                <a:solidFill>
                  <a:schemeClr val="bg1"/>
                </a:solidFill>
                <a:effectLst>
                  <a:outerShdw blurRad="38100" dist="38100" dir="2700000" algn="tl">
                    <a:srgbClr val="000000">
                      <a:alpha val="43137"/>
                    </a:srgbClr>
                  </a:outerShdw>
                </a:effectLst>
                <a:latin typeface="Myriad Pro Cond" pitchFamily="34" charset="0"/>
              </a:rPr>
              <a:t> </a:t>
            </a:r>
            <a:endParaRPr lang="en-US" sz="2000" dirty="0">
              <a:solidFill>
                <a:schemeClr val="bg1"/>
              </a:solidFill>
              <a:effectLst>
                <a:outerShdw blurRad="38100" dist="38100" dir="2700000" algn="tl">
                  <a:srgbClr val="000000">
                    <a:alpha val="43137"/>
                  </a:srgbClr>
                </a:outerShdw>
              </a:effectLst>
              <a:latin typeface="Myriad Pro Cond" pitchFamily="34"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6523" y="139075"/>
            <a:ext cx="1830117" cy="2404109"/>
          </a:xfrm>
          <a:prstGeom prst="rect">
            <a:avLst/>
          </a:prstGeom>
        </p:spPr>
      </p:pic>
      <p:sp>
        <p:nvSpPr>
          <p:cNvPr id="14" name="TextBox 13"/>
          <p:cNvSpPr txBox="1"/>
          <p:nvPr/>
        </p:nvSpPr>
        <p:spPr>
          <a:xfrm>
            <a:off x="7799502" y="2597457"/>
            <a:ext cx="2771997" cy="461665"/>
          </a:xfrm>
          <a:prstGeom prst="rect">
            <a:avLst/>
          </a:prstGeom>
          <a:noFill/>
          <a:ln>
            <a:noFill/>
          </a:ln>
        </p:spPr>
        <p:txBody>
          <a:bodyPr wrap="square" rtlCol="0">
            <a:spAutoFit/>
          </a:bodyPr>
          <a:lstStyle/>
          <a:p>
            <a:r>
              <a:rPr lang="en-US" sz="2400" dirty="0">
                <a:solidFill>
                  <a:schemeClr val="bg1"/>
                </a:solidFill>
                <a:effectLst>
                  <a:outerShdw blurRad="38100" dist="38100" dir="2700000" algn="tl">
                    <a:srgbClr val="000000">
                      <a:alpha val="43137"/>
                    </a:srgbClr>
                  </a:outerShdw>
                </a:effectLst>
              </a:rPr>
              <a:t>Dennis Ritchie (USA)</a:t>
            </a:r>
            <a:endParaRPr lang="en-US" sz="1400" dirty="0">
              <a:solidFill>
                <a:schemeClr val="bg1"/>
              </a:solidFill>
              <a:effectLst>
                <a:outerShdw blurRad="38100" dist="38100" dir="2700000" algn="tl">
                  <a:srgbClr val="000000">
                    <a:alpha val="43137"/>
                  </a:srgbClr>
                </a:outerShdw>
              </a:effectLst>
            </a:endParaRPr>
          </a:p>
        </p:txBody>
      </p:sp>
      <p:sp>
        <p:nvSpPr>
          <p:cNvPr id="5" name="Footer Placeholder 4"/>
          <p:cNvSpPr>
            <a:spLocks noGrp="1"/>
          </p:cNvSpPr>
          <p:nvPr>
            <p:ph type="ftr" sz="quarter" idx="11"/>
          </p:nvPr>
        </p:nvSpPr>
        <p:spPr/>
        <p:txBody>
          <a:bodyPr/>
          <a:lstStyle/>
          <a:p>
            <a:pPr algn="l"/>
            <a:r>
              <a:rPr lang="en-US" smtClean="0"/>
              <a:t>(C) LP Curso 2022</a:t>
            </a:r>
            <a:endParaRPr lang="en-US" dirty="0"/>
          </a:p>
        </p:txBody>
      </p:sp>
    </p:spTree>
    <p:extLst>
      <p:ext uri="{BB962C8B-B14F-4D97-AF65-F5344CB8AC3E}">
        <p14:creationId xmlns:p14="http://schemas.microsoft.com/office/powerpoint/2010/main" val="12455003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ADDC752-80C7-41F7-AA05-3E1BE1029531}" type="slidenum">
              <a:rPr lang="en-US" sz="1100" smtClean="0"/>
              <a:t>37</a:t>
            </a:fld>
            <a:endParaRPr lang="en-US" sz="1100"/>
          </a:p>
        </p:txBody>
      </p:sp>
      <p:sp>
        <p:nvSpPr>
          <p:cNvPr id="13" name="Slide Number Placeholder 1"/>
          <p:cNvSpPr txBox="1">
            <a:spLocks/>
          </p:cNvSpPr>
          <p:nvPr/>
        </p:nvSpPr>
        <p:spPr>
          <a:xfrm>
            <a:off x="8572450" y="6524559"/>
            <a:ext cx="2133600" cy="30175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1BB359-29A4-412C-8FDE-62D1BA19A217}" type="slidenum">
              <a:rPr lang="es-ES" sz="1100" smtClean="0">
                <a:solidFill>
                  <a:schemeClr val="bg1"/>
                </a:solidFill>
              </a:rPr>
              <a:pPr/>
              <a:t>37</a:t>
            </a:fld>
            <a:endParaRPr lang="es-ES" sz="1100" dirty="0">
              <a:solidFill>
                <a:schemeClr val="bg1"/>
              </a:solidFill>
            </a:endParaRPr>
          </a:p>
        </p:txBody>
      </p:sp>
      <p:grpSp>
        <p:nvGrpSpPr>
          <p:cNvPr id="6" name="Group 5"/>
          <p:cNvGrpSpPr/>
          <p:nvPr/>
        </p:nvGrpSpPr>
        <p:grpSpPr>
          <a:xfrm>
            <a:off x="1562050" y="260278"/>
            <a:ext cx="9152430" cy="6059195"/>
            <a:chOff x="1562050" y="260278"/>
            <a:chExt cx="9152430" cy="6059195"/>
          </a:xfrm>
        </p:grpSpPr>
        <p:grpSp>
          <p:nvGrpSpPr>
            <p:cNvPr id="32" name="Group 31"/>
            <p:cNvGrpSpPr/>
            <p:nvPr/>
          </p:nvGrpSpPr>
          <p:grpSpPr>
            <a:xfrm>
              <a:off x="1562050" y="260278"/>
              <a:ext cx="9152430" cy="6059195"/>
              <a:chOff x="1562050" y="260278"/>
              <a:chExt cx="9152430" cy="6059195"/>
            </a:xfrm>
          </p:grpSpPr>
          <p:sp>
            <p:nvSpPr>
              <p:cNvPr id="9" name="Rectangle 8"/>
              <p:cNvSpPr/>
              <p:nvPr/>
            </p:nvSpPr>
            <p:spPr>
              <a:xfrm>
                <a:off x="9216884" y="1080891"/>
                <a:ext cx="1497596" cy="1027460"/>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11" name="Rectangle 10"/>
              <p:cNvSpPr/>
              <p:nvPr/>
            </p:nvSpPr>
            <p:spPr>
              <a:xfrm>
                <a:off x="1562050" y="5611587"/>
                <a:ext cx="9144000" cy="707886"/>
              </a:xfrm>
              <a:prstGeom prst="rect">
                <a:avLst/>
              </a:prstGeom>
              <a:solidFill>
                <a:srgbClr val="C00000"/>
              </a:solidFill>
            </p:spPr>
            <p:txBody>
              <a:bodyPr wrap="square">
                <a:spAutoFit/>
              </a:bodyPr>
              <a:lstStyle/>
              <a:p>
                <a:r>
                  <a:rPr lang="en-US" sz="2000" dirty="0" smtClean="0">
                    <a:solidFill>
                      <a:schemeClr val="bg1"/>
                    </a:solidFill>
                    <a:effectLst>
                      <a:outerShdw blurRad="38100" dist="38100" dir="2700000" algn="tl">
                        <a:srgbClr val="000000">
                          <a:alpha val="43137"/>
                        </a:srgbClr>
                      </a:outerShdw>
                    </a:effectLst>
                  </a:rPr>
                  <a:t>Se </a:t>
                </a:r>
                <a:r>
                  <a:rPr lang="en-US" sz="2000" dirty="0" err="1" smtClean="0">
                    <a:solidFill>
                      <a:schemeClr val="bg1"/>
                    </a:solidFill>
                    <a:effectLst>
                      <a:outerShdw blurRad="38100" dist="38100" dir="2700000" algn="tl">
                        <a:srgbClr val="000000">
                          <a:alpha val="43137"/>
                        </a:srgbClr>
                      </a:outerShdw>
                    </a:effectLst>
                  </a:rPr>
                  <a:t>tiene</a:t>
                </a:r>
                <a:r>
                  <a:rPr lang="en-US" sz="2000" dirty="0" smtClean="0">
                    <a:solidFill>
                      <a:schemeClr val="bg1"/>
                    </a:solidFill>
                    <a:effectLst>
                      <a:outerShdw blurRad="38100" dist="38100" dir="2700000" algn="tl">
                        <a:srgbClr val="000000">
                          <a:alpha val="43137"/>
                        </a:srgbClr>
                      </a:outerShdw>
                    </a:effectLst>
                  </a:rPr>
                  <a:t> un Go </a:t>
                </a:r>
                <a:r>
                  <a:rPr lang="en-US" sz="2000" dirty="0">
                    <a:solidFill>
                      <a:schemeClr val="bg1"/>
                    </a:solidFill>
                    <a:effectLst>
                      <a:outerShdw blurRad="38100" dist="38100" dir="2700000" algn="tl">
                        <a:srgbClr val="000000">
                          <a:alpha val="43137"/>
                        </a:srgbClr>
                      </a:outerShdw>
                    </a:effectLst>
                  </a:rPr>
                  <a:t>compiler </a:t>
                </a:r>
                <a:r>
                  <a:rPr lang="en-US" sz="2000" dirty="0" err="1" smtClean="0">
                    <a:solidFill>
                      <a:schemeClr val="bg1"/>
                    </a:solidFill>
                    <a:effectLst>
                      <a:outerShdw blurRad="38100" dist="38100" dir="2700000" algn="tl">
                        <a:srgbClr val="000000">
                          <a:alpha val="43137"/>
                        </a:srgbClr>
                      </a:outerShdw>
                    </a:effectLst>
                  </a:rPr>
                  <a:t>para</a:t>
                </a:r>
                <a:r>
                  <a:rPr lang="en-US" sz="2000" dirty="0" smtClean="0">
                    <a:solidFill>
                      <a:schemeClr val="bg1"/>
                    </a:solidFill>
                    <a:effectLst>
                      <a:outerShdw blurRad="38100" dist="38100" dir="2700000" algn="tl">
                        <a:srgbClr val="000000">
                          <a:alpha val="43137"/>
                        </a:srgbClr>
                      </a:outerShdw>
                    </a:effectLst>
                  </a:rPr>
                  <a:t> </a:t>
                </a:r>
                <a:r>
                  <a:rPr lang="en-US" sz="2000" dirty="0" err="1" smtClean="0">
                    <a:solidFill>
                      <a:schemeClr val="bg1"/>
                    </a:solidFill>
                    <a:effectLst>
                      <a:outerShdw blurRad="38100" dist="38100" dir="2700000" algn="tl">
                        <a:srgbClr val="000000">
                          <a:alpha val="43137"/>
                        </a:srgbClr>
                      </a:outerShdw>
                    </a:effectLst>
                  </a:rPr>
                  <a:t>clientes</a:t>
                </a:r>
                <a:r>
                  <a:rPr lang="en-US" sz="2000" dirty="0" smtClean="0">
                    <a:solidFill>
                      <a:schemeClr val="bg1"/>
                    </a:solidFill>
                    <a:effectLst>
                      <a:outerShdw blurRad="38100" dist="38100" dir="2700000" algn="tl">
                        <a:srgbClr val="000000">
                          <a:alpha val="43137"/>
                        </a:srgbClr>
                      </a:outerShdw>
                    </a:effectLst>
                  </a:rPr>
                  <a:t> </a:t>
                </a:r>
                <a:r>
                  <a:rPr lang="en-US" sz="2000" dirty="0" err="1" smtClean="0">
                    <a:solidFill>
                      <a:schemeClr val="bg1"/>
                    </a:solidFill>
                    <a:effectLst>
                      <a:outerShdw blurRad="38100" dist="38100" dir="2700000" algn="tl">
                        <a:srgbClr val="000000">
                          <a:alpha val="43137"/>
                        </a:srgbClr>
                      </a:outerShdw>
                    </a:effectLst>
                  </a:rPr>
                  <a:t>nativos</a:t>
                </a:r>
                <a:r>
                  <a:rPr lang="en-US" sz="2000" dirty="0" smtClean="0">
                    <a:solidFill>
                      <a:schemeClr val="bg1"/>
                    </a:solidFill>
                    <a:effectLst>
                      <a:outerShdw blurRad="38100" dist="38100" dir="2700000" algn="tl">
                        <a:srgbClr val="000000">
                          <a:alpha val="43137"/>
                        </a:srgbClr>
                      </a:outerShdw>
                    </a:effectLst>
                  </a:rPr>
                  <a:t> en el Browser Chrome</a:t>
                </a:r>
                <a:endParaRPr lang="en-US" sz="2000" dirty="0">
                  <a:solidFill>
                    <a:schemeClr val="bg1"/>
                  </a:solidFill>
                  <a:effectLst>
                    <a:outerShdw blurRad="38100" dist="38100" dir="2700000" algn="tl">
                      <a:srgbClr val="000000">
                        <a:alpha val="43137"/>
                      </a:srgbClr>
                    </a:outerShdw>
                  </a:effectLst>
                </a:endParaRPr>
              </a:p>
              <a:p>
                <a:r>
                  <a:rPr lang="en-US" sz="2000" dirty="0" smtClean="0">
                    <a:solidFill>
                      <a:schemeClr val="bg1"/>
                    </a:solidFill>
                    <a:effectLst>
                      <a:outerShdw blurRad="38100" dist="38100" dir="2700000" algn="tl">
                        <a:srgbClr val="000000">
                          <a:alpha val="43137"/>
                        </a:srgbClr>
                      </a:outerShdw>
                    </a:effectLst>
                  </a:rPr>
                  <a:t>Go </a:t>
                </a:r>
                <a:r>
                  <a:rPr lang="en-US" sz="2000" dirty="0" err="1" smtClean="0">
                    <a:solidFill>
                      <a:schemeClr val="bg1"/>
                    </a:solidFill>
                    <a:effectLst>
                      <a:outerShdw blurRad="38100" dist="38100" dir="2700000" algn="tl">
                        <a:srgbClr val="000000">
                          <a:alpha val="43137"/>
                        </a:srgbClr>
                      </a:outerShdw>
                    </a:effectLst>
                  </a:rPr>
                  <a:t>corre</a:t>
                </a:r>
                <a:r>
                  <a:rPr lang="en-US" sz="2000" dirty="0" smtClean="0">
                    <a:solidFill>
                      <a:schemeClr val="bg1"/>
                    </a:solidFill>
                    <a:effectLst>
                      <a:outerShdw blurRad="38100" dist="38100" dir="2700000" algn="tl">
                        <a:srgbClr val="000000">
                          <a:alpha val="43137"/>
                        </a:srgbClr>
                      </a:outerShdw>
                    </a:effectLst>
                  </a:rPr>
                  <a:t> </a:t>
                </a:r>
                <a:r>
                  <a:rPr lang="en-US" sz="2000" dirty="0" err="1" smtClean="0">
                    <a:solidFill>
                      <a:schemeClr val="bg1"/>
                    </a:solidFill>
                    <a:effectLst>
                      <a:outerShdw blurRad="38100" dist="38100" dir="2700000" algn="tl">
                        <a:srgbClr val="000000">
                          <a:alpha val="43137"/>
                        </a:srgbClr>
                      </a:outerShdw>
                    </a:effectLst>
                  </a:rPr>
                  <a:t>también</a:t>
                </a:r>
                <a:r>
                  <a:rPr lang="en-US" sz="2000" dirty="0" smtClean="0">
                    <a:solidFill>
                      <a:schemeClr val="bg1"/>
                    </a:solidFill>
                    <a:effectLst>
                      <a:outerShdw blurRad="38100" dist="38100" dir="2700000" algn="tl">
                        <a:srgbClr val="000000">
                          <a:alpha val="43137"/>
                        </a:srgbClr>
                      </a:outerShdw>
                    </a:effectLst>
                  </a:rPr>
                  <a:t> en el Google </a:t>
                </a:r>
                <a:r>
                  <a:rPr lang="en-US" sz="2000" dirty="0">
                    <a:solidFill>
                      <a:schemeClr val="bg1"/>
                    </a:solidFill>
                    <a:effectLst>
                      <a:outerShdw blurRad="38100" dist="38100" dir="2700000" algn="tl">
                        <a:srgbClr val="000000">
                          <a:alpha val="43137"/>
                        </a:srgbClr>
                      </a:outerShdw>
                    </a:effectLst>
                  </a:rPr>
                  <a:t>App Engine </a:t>
                </a:r>
                <a:r>
                  <a:rPr lang="en-US" sz="2000" dirty="0" err="1" smtClean="0">
                    <a:solidFill>
                      <a:schemeClr val="bg1"/>
                    </a:solidFill>
                    <a:effectLst>
                      <a:outerShdw blurRad="38100" dist="38100" dir="2700000" algn="tl">
                        <a:srgbClr val="000000">
                          <a:alpha val="43137"/>
                        </a:srgbClr>
                      </a:outerShdw>
                    </a:effectLst>
                  </a:rPr>
                  <a:t>para</a:t>
                </a:r>
                <a:r>
                  <a:rPr lang="en-US" sz="2000" dirty="0" smtClean="0">
                    <a:solidFill>
                      <a:schemeClr val="bg1"/>
                    </a:solidFill>
                    <a:effectLst>
                      <a:outerShdw blurRad="38100" dist="38100" dir="2700000" algn="tl">
                        <a:srgbClr val="000000">
                          <a:alpha val="43137"/>
                        </a:srgbClr>
                      </a:outerShdw>
                    </a:effectLst>
                  </a:rPr>
                  <a:t> </a:t>
                </a:r>
                <a:r>
                  <a:rPr lang="en-US" sz="2000" dirty="0" err="1" smtClean="0">
                    <a:solidFill>
                      <a:schemeClr val="bg1"/>
                    </a:solidFill>
                    <a:effectLst>
                      <a:outerShdw blurRad="38100" dist="38100" dir="2700000" algn="tl">
                        <a:srgbClr val="000000">
                          <a:alpha val="43137"/>
                        </a:srgbClr>
                      </a:outerShdw>
                    </a:effectLst>
                  </a:rPr>
                  <a:t>las</a:t>
                </a:r>
                <a:r>
                  <a:rPr lang="en-US" sz="2000" dirty="0" smtClean="0">
                    <a:solidFill>
                      <a:schemeClr val="bg1"/>
                    </a:solidFill>
                    <a:effectLst>
                      <a:outerShdw blurRad="38100" dist="38100" dir="2700000" algn="tl">
                        <a:srgbClr val="000000">
                          <a:alpha val="43137"/>
                        </a:srgbClr>
                      </a:outerShdw>
                    </a:effectLst>
                  </a:rPr>
                  <a:t> </a:t>
                </a:r>
                <a:r>
                  <a:rPr lang="en-US" sz="2000" dirty="0" err="1" smtClean="0">
                    <a:solidFill>
                      <a:schemeClr val="bg1"/>
                    </a:solidFill>
                    <a:effectLst>
                      <a:outerShdw blurRad="38100" dist="38100" dir="2700000" algn="tl">
                        <a:srgbClr val="000000">
                          <a:alpha val="43137"/>
                        </a:srgbClr>
                      </a:outerShdw>
                    </a:effectLst>
                  </a:rPr>
                  <a:t>aplicaciones</a:t>
                </a:r>
                <a:r>
                  <a:rPr lang="en-US" sz="2000" dirty="0" smtClean="0">
                    <a:solidFill>
                      <a:schemeClr val="bg1"/>
                    </a:solidFill>
                    <a:effectLst>
                      <a:outerShdw blurRad="38100" dist="38100" dir="2700000" algn="tl">
                        <a:srgbClr val="000000">
                          <a:alpha val="43137"/>
                        </a:srgbClr>
                      </a:outerShdw>
                    </a:effectLst>
                  </a:rPr>
                  <a:t> web en la </a:t>
                </a:r>
                <a:r>
                  <a:rPr lang="en-US" sz="2000" dirty="0" err="1" smtClean="0">
                    <a:solidFill>
                      <a:schemeClr val="bg1"/>
                    </a:solidFill>
                    <a:effectLst>
                      <a:outerShdw blurRad="38100" dist="38100" dir="2700000" algn="tl">
                        <a:srgbClr val="000000">
                          <a:alpha val="43137"/>
                        </a:srgbClr>
                      </a:outerShdw>
                    </a:effectLst>
                  </a:rPr>
                  <a:t>nube</a:t>
                </a:r>
                <a:endParaRPr lang="es-ES" sz="2000" dirty="0">
                  <a:solidFill>
                    <a:schemeClr val="bg1"/>
                  </a:solidFill>
                  <a:effectLst>
                    <a:outerShdw blurRad="38100" dist="38100" dir="2700000" algn="tl">
                      <a:srgbClr val="000000">
                        <a:alpha val="43137"/>
                      </a:srgbClr>
                    </a:outerShdw>
                  </a:effectLst>
                </a:endParaRPr>
              </a:p>
            </p:txBody>
          </p:sp>
          <p:sp>
            <p:nvSpPr>
              <p:cNvPr id="12" name="Rectangle 11"/>
              <p:cNvSpPr/>
              <p:nvPr/>
            </p:nvSpPr>
            <p:spPr>
              <a:xfrm>
                <a:off x="1566009" y="280770"/>
                <a:ext cx="7650876" cy="286475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882" y="307418"/>
                <a:ext cx="1778839" cy="1369953"/>
              </a:xfrm>
              <a:prstGeom prst="rect">
                <a:avLst/>
              </a:prstGeom>
            </p:spPr>
          </p:pic>
          <p:sp>
            <p:nvSpPr>
              <p:cNvPr id="15" name="TextBox 14"/>
              <p:cNvSpPr txBox="1"/>
              <p:nvPr/>
            </p:nvSpPr>
            <p:spPr>
              <a:xfrm>
                <a:off x="1612881" y="1669078"/>
                <a:ext cx="1077039" cy="523220"/>
              </a:xfrm>
              <a:prstGeom prst="rect">
                <a:avLst/>
              </a:prstGeom>
              <a:solidFill>
                <a:schemeClr val="bg1"/>
              </a:solidFill>
              <a:ln>
                <a:noFill/>
              </a:ln>
            </p:spPr>
            <p:txBody>
              <a:bodyPr wrap="square" rtlCol="0">
                <a:spAutoFit/>
              </a:bodyPr>
              <a:lstStyle/>
              <a:p>
                <a:pPr algn="ctr"/>
                <a:r>
                  <a:rPr lang="en-US" sz="2800" b="1" dirty="0" smtClean="0">
                    <a:solidFill>
                      <a:srgbClr val="00B050"/>
                    </a:solidFill>
                  </a:rPr>
                  <a:t>2009</a:t>
                </a:r>
                <a:endParaRPr lang="en-US" sz="1600" b="1" dirty="0" smtClean="0">
                  <a:solidFill>
                    <a:srgbClr val="00B050"/>
                  </a:solidFill>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5403" y="1242368"/>
                <a:ext cx="606893" cy="571342"/>
              </a:xfrm>
              <a:prstGeom prst="rect">
                <a:avLst/>
              </a:prstGeom>
            </p:spPr>
          </p:pic>
          <p:sp>
            <p:nvSpPr>
              <p:cNvPr id="18" name="TextBox 17"/>
              <p:cNvSpPr txBox="1"/>
              <p:nvPr/>
            </p:nvSpPr>
            <p:spPr>
              <a:xfrm>
                <a:off x="2779240" y="1699564"/>
                <a:ext cx="4806085" cy="830997"/>
              </a:xfrm>
              <a:prstGeom prst="rect">
                <a:avLst/>
              </a:prstGeom>
              <a:noFill/>
              <a:ln>
                <a:noFill/>
              </a:ln>
            </p:spPr>
            <p:txBody>
              <a:bodyPr wrap="square" rtlCol="0">
                <a:spAutoFit/>
              </a:bodyPr>
              <a:lstStyle/>
              <a:p>
                <a:r>
                  <a:rPr lang="en-US" sz="2400" dirty="0" err="1" smtClean="0">
                    <a:solidFill>
                      <a:schemeClr val="bg1"/>
                    </a:solidFill>
                    <a:effectLst>
                      <a:outerShdw blurRad="38100" dist="38100" dir="2700000" algn="tl">
                        <a:srgbClr val="000000">
                          <a:alpha val="43137"/>
                        </a:srgbClr>
                      </a:outerShdw>
                    </a:effectLst>
                  </a:rPr>
                  <a:t>Después</a:t>
                </a:r>
                <a:r>
                  <a:rPr lang="en-US" sz="2400" dirty="0" smtClean="0">
                    <a:solidFill>
                      <a:schemeClr val="bg1"/>
                    </a:solidFill>
                    <a:effectLst>
                      <a:outerShdw blurRad="38100" dist="38100" dir="2700000" algn="tl">
                        <a:srgbClr val="000000">
                          <a:alpha val="43137"/>
                        </a:srgbClr>
                      </a:outerShdw>
                    </a:effectLst>
                  </a:rPr>
                  <a:t> de C/C++ no ha </a:t>
                </a:r>
                <a:r>
                  <a:rPr lang="en-US" sz="2400" dirty="0" err="1" smtClean="0">
                    <a:solidFill>
                      <a:schemeClr val="bg1"/>
                    </a:solidFill>
                    <a:effectLst>
                      <a:outerShdw blurRad="38100" dist="38100" dir="2700000" algn="tl">
                        <a:srgbClr val="000000">
                          <a:alpha val="43137"/>
                        </a:srgbClr>
                      </a:outerShdw>
                    </a:effectLst>
                  </a:rPr>
                  <a:t>surgido</a:t>
                </a:r>
                <a:r>
                  <a:rPr lang="en-US" sz="2400" dirty="0" smtClean="0">
                    <a:solidFill>
                      <a:schemeClr val="bg1"/>
                    </a:solidFill>
                    <a:effectLst>
                      <a:outerShdw blurRad="38100" dist="38100" dir="2700000" algn="tl">
                        <a:srgbClr val="000000">
                          <a:alpha val="43137"/>
                        </a:srgbClr>
                      </a:outerShdw>
                    </a:effectLst>
                  </a:rPr>
                  <a:t> un LP para la </a:t>
                </a:r>
                <a:r>
                  <a:rPr lang="en-US" sz="2400" dirty="0" err="1" smtClean="0">
                    <a:solidFill>
                      <a:schemeClr val="bg1"/>
                    </a:solidFill>
                    <a:effectLst>
                      <a:outerShdw blurRad="38100" dist="38100" dir="2700000" algn="tl">
                        <a:srgbClr val="000000">
                          <a:alpha val="43137"/>
                        </a:srgbClr>
                      </a:outerShdw>
                    </a:effectLst>
                  </a:rPr>
                  <a:t>programación</a:t>
                </a:r>
                <a:r>
                  <a:rPr lang="en-US" sz="2400" dirty="0" smtClean="0">
                    <a:solidFill>
                      <a:schemeClr val="bg1"/>
                    </a:solidFill>
                    <a:effectLst>
                      <a:outerShdw blurRad="38100" dist="38100" dir="2700000" algn="tl">
                        <a:srgbClr val="000000">
                          <a:alpha val="43137"/>
                        </a:srgbClr>
                      </a:outerShdw>
                    </a:effectLst>
                  </a:rPr>
                  <a:t> de </a:t>
                </a:r>
                <a:r>
                  <a:rPr lang="en-US" sz="2400" dirty="0" err="1" smtClean="0">
                    <a:solidFill>
                      <a:schemeClr val="bg1"/>
                    </a:solidFill>
                    <a:effectLst>
                      <a:outerShdw blurRad="38100" dist="38100" dir="2700000" algn="tl">
                        <a:srgbClr val="000000">
                          <a:alpha val="43137"/>
                        </a:srgbClr>
                      </a:outerShdw>
                    </a:effectLst>
                  </a:rPr>
                  <a:t>sistemas</a:t>
                </a:r>
                <a:endParaRPr lang="en-US" sz="2400" dirty="0" smtClean="0">
                  <a:solidFill>
                    <a:schemeClr val="bg1"/>
                  </a:solidFill>
                  <a:effectLst>
                    <a:outerShdw blurRad="38100" dist="38100" dir="2700000" algn="tl">
                      <a:srgbClr val="000000">
                        <a:alpha val="43137"/>
                      </a:srgbClr>
                    </a:outerShdw>
                  </a:effectLst>
                </a:endParaRPr>
              </a:p>
            </p:txBody>
          </p:sp>
          <p:sp>
            <p:nvSpPr>
              <p:cNvPr id="19" name="TextBox 18"/>
              <p:cNvSpPr txBox="1"/>
              <p:nvPr/>
            </p:nvSpPr>
            <p:spPr>
              <a:xfrm>
                <a:off x="1644942" y="2346213"/>
                <a:ext cx="5618303" cy="1200329"/>
              </a:xfrm>
              <a:prstGeom prst="rect">
                <a:avLst/>
              </a:prstGeom>
              <a:noFill/>
              <a:ln>
                <a:noFill/>
              </a:ln>
            </p:spPr>
            <p:txBody>
              <a:bodyPr wrap="square" rtlCol="0">
                <a:spAutoFit/>
              </a:bodyPr>
              <a:lstStyle/>
              <a:p>
                <a:r>
                  <a:rPr lang="en-US" sz="2400" dirty="0" err="1" smtClean="0">
                    <a:solidFill>
                      <a:schemeClr val="bg1"/>
                    </a:solidFill>
                    <a:effectLst>
                      <a:outerShdw blurRad="38100" dist="38100" dir="2700000" algn="tl">
                        <a:srgbClr val="000000">
                          <a:alpha val="43137"/>
                        </a:srgbClr>
                      </a:outerShdw>
                    </a:effectLst>
                  </a:rPr>
                  <a:t>Es</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conveniente</a:t>
                </a:r>
                <a:r>
                  <a:rPr lang="en-US" sz="2400" dirty="0" smtClean="0">
                    <a:solidFill>
                      <a:schemeClr val="bg1"/>
                    </a:solidFill>
                    <a:effectLst>
                      <a:outerShdw blurRad="38100" dist="38100" dir="2700000" algn="tl">
                        <a:srgbClr val="000000">
                          <a:alpha val="43137"/>
                        </a:srgbClr>
                      </a:outerShdw>
                    </a:effectLst>
                  </a:rPr>
                  <a:t> un </a:t>
                </a:r>
                <a:r>
                  <a:rPr lang="en-US" sz="2400" dirty="0" err="1" smtClean="0">
                    <a:solidFill>
                      <a:schemeClr val="bg1"/>
                    </a:solidFill>
                    <a:effectLst>
                      <a:outerShdw blurRad="38100" dist="38100" dir="2700000" algn="tl">
                        <a:srgbClr val="000000">
                          <a:alpha val="43137"/>
                        </a:srgbClr>
                      </a:outerShdw>
                    </a:effectLst>
                  </a:rPr>
                  <a:t>nuevo</a:t>
                </a:r>
                <a:r>
                  <a:rPr lang="en-US" sz="2400" dirty="0" smtClean="0">
                    <a:solidFill>
                      <a:schemeClr val="bg1"/>
                    </a:solidFill>
                    <a:effectLst>
                      <a:outerShdw blurRad="38100" dist="38100" dir="2700000" algn="tl">
                        <a:srgbClr val="000000">
                          <a:alpha val="43137"/>
                        </a:srgbClr>
                      </a:outerShdw>
                    </a:effectLst>
                  </a:rPr>
                  <a:t> LP de “</a:t>
                </a:r>
                <a:r>
                  <a:rPr lang="en-US" sz="2400" dirty="0" err="1" smtClean="0">
                    <a:solidFill>
                      <a:schemeClr val="bg1"/>
                    </a:solidFill>
                    <a:effectLst>
                      <a:outerShdw blurRad="38100" dist="38100" dir="2700000" algn="tl">
                        <a:srgbClr val="000000">
                          <a:alpha val="43137"/>
                        </a:srgbClr>
                      </a:outerShdw>
                    </a:effectLst>
                  </a:rPr>
                  <a:t>bajo-nivel”pero</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equipado</a:t>
                </a:r>
                <a:r>
                  <a:rPr lang="en-US" sz="2400" dirty="0" smtClean="0">
                    <a:solidFill>
                      <a:schemeClr val="bg1"/>
                    </a:solidFill>
                    <a:effectLst>
                      <a:outerShdw blurRad="38100" dist="38100" dir="2700000" algn="tl">
                        <a:srgbClr val="000000">
                          <a:alpha val="43137"/>
                        </a:srgbClr>
                      </a:outerShdw>
                    </a:effectLst>
                  </a:rPr>
                  <a:t> con </a:t>
                </a:r>
                <a:r>
                  <a:rPr lang="en-US" sz="2400" dirty="0" err="1" smtClean="0">
                    <a:solidFill>
                      <a:schemeClr val="bg1"/>
                    </a:solidFill>
                    <a:effectLst>
                      <a:outerShdw blurRad="38100" dist="38100" dir="2700000" algn="tl">
                        <a:srgbClr val="000000">
                          <a:alpha val="43137"/>
                        </a:srgbClr>
                      </a:outerShdw>
                    </a:effectLst>
                  </a:rPr>
                  <a:t>conceptos</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más</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elevados</a:t>
                </a:r>
                <a:endParaRPr lang="en-US" sz="2000" dirty="0" smtClean="0">
                  <a:solidFill>
                    <a:schemeClr val="bg1"/>
                  </a:solidFill>
                  <a:effectLst>
                    <a:outerShdw blurRad="38100" dist="38100" dir="2700000" algn="tl">
                      <a:srgbClr val="000000">
                        <a:alpha val="43137"/>
                      </a:srgbClr>
                    </a:outerShdw>
                  </a:effectLst>
                </a:endParaRPr>
              </a:p>
            </p:txBody>
          </p:sp>
          <p:sp>
            <p:nvSpPr>
              <p:cNvPr id="20" name="Rectangle 19"/>
              <p:cNvSpPr/>
              <p:nvPr/>
            </p:nvSpPr>
            <p:spPr>
              <a:xfrm>
                <a:off x="1562050" y="3145526"/>
                <a:ext cx="9144000" cy="1347678"/>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s-ES" sz="2000" dirty="0">
                  <a:solidFill>
                    <a:schemeClr val="bg1"/>
                  </a:solidFill>
                </a:endParaRPr>
              </a:p>
            </p:txBody>
          </p:sp>
          <p:sp>
            <p:nvSpPr>
              <p:cNvPr id="21" name="Rectangle 20"/>
              <p:cNvSpPr/>
              <p:nvPr/>
            </p:nvSpPr>
            <p:spPr>
              <a:xfrm>
                <a:off x="2162746" y="3221701"/>
                <a:ext cx="7315199" cy="1015663"/>
              </a:xfrm>
              <a:prstGeom prst="rect">
                <a:avLst/>
              </a:prstGeom>
            </p:spPr>
            <p:txBody>
              <a:bodyPr wrap="square">
                <a:spAutoFit/>
              </a:bodyPr>
              <a:lstStyle/>
              <a:p>
                <a:r>
                  <a:rPr lang="en-US" sz="2000" dirty="0" err="1" smtClean="0">
                    <a:solidFill>
                      <a:schemeClr val="bg1"/>
                    </a:solidFill>
                    <a:effectLst>
                      <a:outerShdw blurRad="38100" dist="38100" dir="2700000" algn="tl">
                        <a:srgbClr val="000000">
                          <a:alpha val="43137"/>
                        </a:srgbClr>
                      </a:outerShdw>
                    </a:effectLst>
                  </a:rPr>
                  <a:t>Originalmente</a:t>
                </a:r>
                <a:r>
                  <a:rPr lang="en-US" sz="2000" dirty="0" smtClean="0">
                    <a:solidFill>
                      <a:schemeClr val="bg1"/>
                    </a:solidFill>
                    <a:effectLst>
                      <a:outerShdw blurRad="38100" dist="38100" dir="2700000" algn="tl">
                        <a:srgbClr val="000000">
                          <a:alpha val="43137"/>
                        </a:srgbClr>
                      </a:outerShdw>
                    </a:effectLst>
                  </a:rPr>
                  <a:t> </a:t>
                </a:r>
                <a:r>
                  <a:rPr lang="en-US" sz="2000" dirty="0" err="1" smtClean="0">
                    <a:solidFill>
                      <a:schemeClr val="bg1"/>
                    </a:solidFill>
                    <a:effectLst>
                      <a:outerShdw blurRad="38100" dist="38100" dir="2700000" algn="tl">
                        <a:srgbClr val="000000">
                          <a:alpha val="43137"/>
                        </a:srgbClr>
                      </a:outerShdw>
                    </a:effectLst>
                  </a:rPr>
                  <a:t>concebido</a:t>
                </a:r>
                <a:r>
                  <a:rPr lang="en-US" sz="2000" dirty="0" smtClean="0">
                    <a:solidFill>
                      <a:schemeClr val="bg1"/>
                    </a:solidFill>
                    <a:effectLst>
                      <a:outerShdw blurRad="38100" dist="38100" dir="2700000" algn="tl">
                        <a:srgbClr val="000000">
                          <a:alpha val="43137"/>
                        </a:srgbClr>
                      </a:outerShdw>
                    </a:effectLst>
                  </a:rPr>
                  <a:t> </a:t>
                </a:r>
                <a:r>
                  <a:rPr lang="en-US" sz="2000" dirty="0" err="1" smtClean="0">
                    <a:solidFill>
                      <a:schemeClr val="bg1"/>
                    </a:solidFill>
                    <a:effectLst>
                      <a:outerShdw blurRad="38100" dist="38100" dir="2700000" algn="tl">
                        <a:srgbClr val="000000">
                          <a:alpha val="43137"/>
                        </a:srgbClr>
                      </a:outerShdw>
                    </a:effectLst>
                  </a:rPr>
                  <a:t>para</a:t>
                </a:r>
                <a:r>
                  <a:rPr lang="en-US" sz="2000" dirty="0" smtClean="0">
                    <a:solidFill>
                      <a:schemeClr val="bg1"/>
                    </a:solidFill>
                    <a:effectLst>
                      <a:outerShdw blurRad="38100" dist="38100" dir="2700000" algn="tl">
                        <a:srgbClr val="000000">
                          <a:alpha val="43137"/>
                        </a:srgbClr>
                      </a:outerShdw>
                    </a:effectLst>
                  </a:rPr>
                  <a:t> </a:t>
                </a:r>
                <a:r>
                  <a:rPr lang="en-US" sz="2000" dirty="0" err="1" smtClean="0">
                    <a:solidFill>
                      <a:schemeClr val="bg1"/>
                    </a:solidFill>
                    <a:effectLst>
                      <a:outerShdw blurRad="38100" dist="38100" dir="2700000" algn="tl">
                        <a:srgbClr val="000000">
                          <a:alpha val="43137"/>
                        </a:srgbClr>
                      </a:outerShdw>
                    </a:effectLst>
                  </a:rPr>
                  <a:t>usarlo</a:t>
                </a:r>
                <a:r>
                  <a:rPr lang="en-US" sz="2000" dirty="0" smtClean="0">
                    <a:solidFill>
                      <a:schemeClr val="bg1"/>
                    </a:solidFill>
                    <a:effectLst>
                      <a:outerShdw blurRad="38100" dist="38100" dir="2700000" algn="tl">
                        <a:srgbClr val="000000">
                          <a:alpha val="43137"/>
                        </a:srgbClr>
                      </a:outerShdw>
                    </a:effectLst>
                  </a:rPr>
                  <a:t> en el </a:t>
                </a:r>
                <a:r>
                  <a:rPr lang="en-US" sz="2000" dirty="0" err="1" smtClean="0">
                    <a:solidFill>
                      <a:schemeClr val="bg1"/>
                    </a:solidFill>
                    <a:effectLst>
                      <a:outerShdw blurRad="38100" dist="38100" dir="2700000" algn="tl">
                        <a:srgbClr val="000000">
                          <a:alpha val="43137"/>
                        </a:srgbClr>
                      </a:outerShdw>
                    </a:effectLst>
                  </a:rPr>
                  <a:t>mundo</a:t>
                </a:r>
                <a:r>
                  <a:rPr lang="en-US" sz="2000" dirty="0" smtClean="0">
                    <a:solidFill>
                      <a:schemeClr val="bg1"/>
                    </a:solidFill>
                    <a:effectLst>
                      <a:outerShdw blurRad="38100" dist="38100" dir="2700000" algn="tl">
                        <a:srgbClr val="000000">
                          <a:alpha val="43137"/>
                        </a:srgbClr>
                      </a:outerShdw>
                    </a:effectLst>
                  </a:rPr>
                  <a:t> de los </a:t>
                </a:r>
                <a:r>
                  <a:rPr lang="en-US" sz="2000" dirty="0" err="1" smtClean="0">
                    <a:solidFill>
                      <a:schemeClr val="bg1"/>
                    </a:solidFill>
                    <a:effectLst>
                      <a:outerShdw blurRad="38100" dist="38100" dir="2700000" algn="tl">
                        <a:srgbClr val="000000">
                          <a:alpha val="43137"/>
                        </a:srgbClr>
                      </a:outerShdw>
                    </a:effectLst>
                  </a:rPr>
                  <a:t>servidores</a:t>
                </a:r>
                <a:r>
                  <a:rPr lang="en-US" sz="2000" dirty="0" smtClean="0">
                    <a:solidFill>
                      <a:schemeClr val="bg1"/>
                    </a:solidFill>
                    <a:effectLst>
                      <a:outerShdw blurRad="38100" dist="38100" dir="2700000" algn="tl">
                        <a:srgbClr val="000000">
                          <a:alpha val="43137"/>
                        </a:srgbClr>
                      </a:outerShdw>
                    </a:effectLst>
                  </a:rPr>
                  <a:t> Google de los web </a:t>
                </a:r>
                <a:r>
                  <a:rPr lang="en-US" sz="2000" dirty="0">
                    <a:solidFill>
                      <a:schemeClr val="bg1"/>
                    </a:solidFill>
                    <a:effectLst>
                      <a:outerShdw blurRad="38100" dist="38100" dir="2700000" algn="tl">
                        <a:srgbClr val="000000">
                          <a:alpha val="43137"/>
                        </a:srgbClr>
                      </a:outerShdw>
                    </a:effectLst>
                  </a:rPr>
                  <a:t>servers </a:t>
                </a:r>
                <a:r>
                  <a:rPr lang="en-US" sz="2000" dirty="0" smtClean="0">
                    <a:solidFill>
                      <a:schemeClr val="bg1"/>
                    </a:solidFill>
                    <a:effectLst>
                      <a:outerShdw blurRad="38100" dist="38100" dir="2700000" algn="tl">
                        <a:srgbClr val="000000">
                          <a:alpha val="43137"/>
                        </a:srgbClr>
                      </a:outerShdw>
                    </a:effectLst>
                  </a:rPr>
                  <a:t>y de </a:t>
                </a:r>
                <a:r>
                  <a:rPr lang="en-US" sz="2000" dirty="0" err="1" smtClean="0">
                    <a:solidFill>
                      <a:schemeClr val="bg1"/>
                    </a:solidFill>
                    <a:effectLst>
                      <a:outerShdw blurRad="38100" dist="38100" dir="2700000" algn="tl">
                        <a:srgbClr val="000000">
                          <a:alpha val="43137"/>
                        </a:srgbClr>
                      </a:outerShdw>
                    </a:effectLst>
                  </a:rPr>
                  <a:t>las</a:t>
                </a:r>
                <a:r>
                  <a:rPr lang="en-US" sz="2000" dirty="0" smtClean="0">
                    <a:solidFill>
                      <a:schemeClr val="bg1"/>
                    </a:solidFill>
                    <a:effectLst>
                      <a:outerShdw blurRad="38100" dist="38100" dir="2700000" algn="tl">
                        <a:srgbClr val="000000">
                          <a:alpha val="43137"/>
                        </a:srgbClr>
                      </a:outerShdw>
                    </a:effectLst>
                  </a:rPr>
                  <a:t> </a:t>
                </a:r>
                <a:r>
                  <a:rPr lang="en-US" sz="2000" dirty="0" err="1" smtClean="0">
                    <a:solidFill>
                      <a:schemeClr val="bg1"/>
                    </a:solidFill>
                    <a:effectLst>
                      <a:outerShdw blurRad="38100" dist="38100" dir="2700000" algn="tl">
                        <a:srgbClr val="000000">
                          <a:alpha val="43137"/>
                        </a:srgbClr>
                      </a:outerShdw>
                    </a:effectLst>
                  </a:rPr>
                  <a:t>arquitecturas</a:t>
                </a:r>
                <a:r>
                  <a:rPr lang="en-US" sz="2000" dirty="0" smtClean="0">
                    <a:solidFill>
                      <a:schemeClr val="bg1"/>
                    </a:solidFill>
                    <a:effectLst>
                      <a:outerShdw blurRad="38100" dist="38100" dir="2700000" algn="tl">
                        <a:srgbClr val="000000">
                          <a:alpha val="43137"/>
                        </a:srgbClr>
                      </a:outerShdw>
                    </a:effectLst>
                  </a:rPr>
                  <a:t> de </a:t>
                </a:r>
                <a:r>
                  <a:rPr lang="en-US" sz="2000" dirty="0" err="1" smtClean="0">
                    <a:solidFill>
                      <a:schemeClr val="bg1"/>
                    </a:solidFill>
                    <a:effectLst>
                      <a:outerShdw blurRad="38100" dist="38100" dir="2700000" algn="tl">
                        <a:srgbClr val="000000">
                          <a:alpha val="43137"/>
                        </a:srgbClr>
                      </a:outerShdw>
                    </a:effectLst>
                  </a:rPr>
                  <a:t>almacenamiento</a:t>
                </a:r>
                <a:r>
                  <a:rPr lang="en-US" sz="2000" dirty="0" smtClean="0">
                    <a:solidFill>
                      <a:schemeClr val="bg1"/>
                    </a:solidFill>
                    <a:effectLst>
                      <a:outerShdw blurRad="38100" dist="38100" dir="2700000" algn="tl">
                        <a:srgbClr val="000000">
                          <a:alpha val="43137"/>
                        </a:srgbClr>
                      </a:outerShdw>
                    </a:effectLst>
                  </a:rPr>
                  <a:t>.</a:t>
                </a:r>
                <a:endParaRPr lang="en-US" sz="2000" dirty="0">
                  <a:solidFill>
                    <a:schemeClr val="bg1"/>
                  </a:solidFill>
                  <a:effectLst>
                    <a:outerShdw blurRad="38100" dist="38100" dir="2700000" algn="tl">
                      <a:srgbClr val="000000">
                        <a:alpha val="43137"/>
                      </a:srgbClr>
                    </a:outerShdw>
                  </a:effectLst>
                </a:endParaRPr>
              </a:p>
              <a:p>
                <a:r>
                  <a:rPr lang="en-US" sz="2000" dirty="0" smtClean="0">
                    <a:solidFill>
                      <a:schemeClr val="bg1"/>
                    </a:solidFill>
                    <a:effectLst>
                      <a:outerShdw blurRad="38100" dist="38100" dir="2700000" algn="tl">
                        <a:srgbClr val="000000">
                          <a:alpha val="43137"/>
                        </a:srgbClr>
                      </a:outerShdw>
                    </a:effectLst>
                  </a:rPr>
                  <a:t>Parte de Google </a:t>
                </a:r>
                <a:r>
                  <a:rPr lang="en-US" sz="2000" dirty="0">
                    <a:solidFill>
                      <a:schemeClr val="bg1"/>
                    </a:solidFill>
                    <a:effectLst>
                      <a:outerShdw blurRad="38100" dist="38100" dir="2700000" algn="tl">
                        <a:srgbClr val="000000">
                          <a:alpha val="43137"/>
                        </a:srgbClr>
                      </a:outerShdw>
                    </a:effectLst>
                  </a:rPr>
                  <a:t>Maps </a:t>
                </a:r>
                <a:r>
                  <a:rPr lang="en-US" sz="2000" dirty="0" err="1" smtClean="0">
                    <a:solidFill>
                      <a:schemeClr val="bg1"/>
                    </a:solidFill>
                    <a:effectLst>
                      <a:outerShdw blurRad="38100" dist="38100" dir="2700000" algn="tl">
                        <a:srgbClr val="000000">
                          <a:alpha val="43137"/>
                        </a:srgbClr>
                      </a:outerShdw>
                    </a:effectLst>
                  </a:rPr>
                  <a:t>ejecuta</a:t>
                </a:r>
                <a:r>
                  <a:rPr lang="en-US" sz="2000" dirty="0" smtClean="0">
                    <a:solidFill>
                      <a:schemeClr val="bg1"/>
                    </a:solidFill>
                    <a:effectLst>
                      <a:outerShdw blurRad="38100" dist="38100" dir="2700000" algn="tl">
                        <a:srgbClr val="000000">
                          <a:alpha val="43137"/>
                        </a:srgbClr>
                      </a:outerShdw>
                    </a:effectLst>
                  </a:rPr>
                  <a:t> </a:t>
                </a:r>
                <a:r>
                  <a:rPr lang="en-US" sz="2000" dirty="0" err="1" smtClean="0">
                    <a:solidFill>
                      <a:schemeClr val="bg1"/>
                    </a:solidFill>
                    <a:effectLst>
                      <a:outerShdw blurRad="38100" dist="38100" dir="2700000" algn="tl">
                        <a:srgbClr val="000000">
                          <a:alpha val="43137"/>
                        </a:srgbClr>
                      </a:outerShdw>
                    </a:effectLst>
                  </a:rPr>
                  <a:t>sobre</a:t>
                </a:r>
                <a:r>
                  <a:rPr lang="en-US" sz="2000" dirty="0" smtClean="0">
                    <a:solidFill>
                      <a:schemeClr val="bg1"/>
                    </a:solidFill>
                    <a:effectLst>
                      <a:outerShdw blurRad="38100" dist="38100" dir="2700000" algn="tl">
                        <a:srgbClr val="000000">
                          <a:alpha val="43137"/>
                        </a:srgbClr>
                      </a:outerShdw>
                    </a:effectLst>
                  </a:rPr>
                  <a:t> Go</a:t>
                </a:r>
                <a:endParaRPr lang="es-ES" sz="2000" dirty="0">
                  <a:solidFill>
                    <a:schemeClr val="bg1"/>
                  </a:solidFill>
                  <a:effectLst>
                    <a:outerShdw blurRad="38100" dist="38100" dir="2700000" algn="tl">
                      <a:srgbClr val="000000">
                        <a:alpha val="43137"/>
                      </a:srgbClr>
                    </a:outerShdw>
                  </a:effectLst>
                </a:endParaRPr>
              </a:p>
            </p:txBody>
          </p:sp>
          <p:sp>
            <p:nvSpPr>
              <p:cNvPr id="22" name="Rectangle 21"/>
              <p:cNvSpPr/>
              <p:nvPr/>
            </p:nvSpPr>
            <p:spPr>
              <a:xfrm>
                <a:off x="1566009" y="4474713"/>
                <a:ext cx="9148470" cy="11368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23" name="Rectangle 22"/>
              <p:cNvSpPr/>
              <p:nvPr/>
            </p:nvSpPr>
            <p:spPr>
              <a:xfrm>
                <a:off x="2125138" y="4545597"/>
                <a:ext cx="7828808" cy="707886"/>
              </a:xfrm>
              <a:prstGeom prst="rect">
                <a:avLst/>
              </a:prstGeom>
            </p:spPr>
            <p:txBody>
              <a:bodyPr wrap="square">
                <a:spAutoFit/>
              </a:bodyPr>
              <a:lstStyle/>
              <a:p>
                <a:r>
                  <a:rPr lang="en-US" sz="2000" dirty="0" smtClean="0">
                    <a:solidFill>
                      <a:schemeClr val="bg1"/>
                    </a:solidFill>
                    <a:effectLst>
                      <a:outerShdw blurRad="38100" dist="38100" dir="2700000" algn="tl">
                        <a:srgbClr val="000000">
                          <a:alpha val="43137"/>
                        </a:srgbClr>
                      </a:outerShdw>
                    </a:effectLst>
                  </a:rPr>
                  <a:t>Un </a:t>
                </a:r>
                <a:r>
                  <a:rPr lang="en-US" sz="2000" dirty="0" err="1" smtClean="0">
                    <a:solidFill>
                      <a:schemeClr val="bg1"/>
                    </a:solidFill>
                    <a:effectLst>
                      <a:outerShdw blurRad="38100" dist="38100" dir="2700000" algn="tl">
                        <a:srgbClr val="000000">
                          <a:alpha val="43137"/>
                        </a:srgbClr>
                      </a:outerShdw>
                    </a:effectLst>
                  </a:rPr>
                  <a:t>intento</a:t>
                </a:r>
                <a:r>
                  <a:rPr lang="en-US" sz="2000" dirty="0" smtClean="0">
                    <a:solidFill>
                      <a:schemeClr val="bg1"/>
                    </a:solidFill>
                    <a:effectLst>
                      <a:outerShdw blurRad="38100" dist="38100" dir="2700000" algn="tl">
                        <a:srgbClr val="000000">
                          <a:alpha val="43137"/>
                        </a:srgbClr>
                      </a:outerShdw>
                    </a:effectLst>
                  </a:rPr>
                  <a:t> de Google de </a:t>
                </a:r>
                <a:r>
                  <a:rPr lang="en-US" sz="2000" dirty="0" err="1" smtClean="0">
                    <a:solidFill>
                      <a:schemeClr val="bg1"/>
                    </a:solidFill>
                    <a:effectLst>
                      <a:outerShdw blurRad="38100" dist="38100" dir="2700000" algn="tl">
                        <a:srgbClr val="000000">
                          <a:alpha val="43137"/>
                        </a:srgbClr>
                      </a:outerShdw>
                    </a:effectLst>
                  </a:rPr>
                  <a:t>convertirlo</a:t>
                </a:r>
                <a:r>
                  <a:rPr lang="en-US" sz="2000" dirty="0" smtClean="0">
                    <a:solidFill>
                      <a:schemeClr val="bg1"/>
                    </a:solidFill>
                    <a:effectLst>
                      <a:outerShdw blurRad="38100" dist="38100" dir="2700000" algn="tl">
                        <a:srgbClr val="000000">
                          <a:alpha val="43137"/>
                        </a:srgbClr>
                      </a:outerShdw>
                    </a:effectLst>
                  </a:rPr>
                  <a:t> en un LP de </a:t>
                </a:r>
                <a:r>
                  <a:rPr lang="en-US" sz="2000" dirty="0" err="1" smtClean="0">
                    <a:solidFill>
                      <a:schemeClr val="bg1"/>
                    </a:solidFill>
                    <a:effectLst>
                      <a:outerShdw blurRad="38100" dist="38100" dir="2700000" algn="tl">
                        <a:srgbClr val="000000">
                          <a:alpha val="43137"/>
                        </a:srgbClr>
                      </a:outerShdw>
                    </a:effectLst>
                  </a:rPr>
                  <a:t>propósito</a:t>
                </a:r>
                <a:r>
                  <a:rPr lang="en-US" sz="2000" dirty="0" smtClean="0">
                    <a:solidFill>
                      <a:schemeClr val="bg1"/>
                    </a:solidFill>
                    <a:effectLst>
                      <a:outerShdw blurRad="38100" dist="38100" dir="2700000" algn="tl">
                        <a:srgbClr val="000000">
                          <a:alpha val="43137"/>
                        </a:srgbClr>
                      </a:outerShdw>
                    </a:effectLst>
                  </a:rPr>
                  <a:t> general:  Para </a:t>
                </a:r>
                <a:r>
                  <a:rPr lang="en-US" sz="2000" dirty="0" err="1" smtClean="0">
                    <a:solidFill>
                      <a:schemeClr val="bg1"/>
                    </a:solidFill>
                    <a:effectLst>
                      <a:outerShdw blurRad="38100" dist="38100" dir="2700000" algn="tl">
                        <a:srgbClr val="000000">
                          <a:alpha val="43137"/>
                        </a:srgbClr>
                      </a:outerShdw>
                    </a:effectLst>
                  </a:rPr>
                  <a:t>problemas</a:t>
                </a:r>
                <a:r>
                  <a:rPr lang="en-US" sz="2000" dirty="0" smtClean="0">
                    <a:solidFill>
                      <a:schemeClr val="bg1"/>
                    </a:solidFill>
                    <a:effectLst>
                      <a:outerShdw blurRad="38100" dist="38100" dir="2700000" algn="tl">
                        <a:srgbClr val="000000">
                          <a:alpha val="43137"/>
                        </a:srgbClr>
                      </a:outerShdw>
                    </a:effectLst>
                  </a:rPr>
                  <a:t> de text processing, </a:t>
                </a:r>
                <a:r>
                  <a:rPr lang="en-US" sz="2000" dirty="0" err="1" smtClean="0">
                    <a:solidFill>
                      <a:schemeClr val="bg1"/>
                    </a:solidFill>
                    <a:effectLst>
                      <a:outerShdw blurRad="38100" dist="38100" dir="2700000" algn="tl">
                        <a:srgbClr val="000000">
                          <a:alpha val="43137"/>
                        </a:srgbClr>
                      </a:outerShdw>
                    </a:effectLst>
                  </a:rPr>
                  <a:t>para</a:t>
                </a:r>
                <a:r>
                  <a:rPr lang="en-US" sz="2000" dirty="0" smtClean="0">
                    <a:solidFill>
                      <a:schemeClr val="bg1"/>
                    </a:solidFill>
                    <a:effectLst>
                      <a:outerShdw blurRad="38100" dist="38100" dir="2700000" algn="tl">
                        <a:srgbClr val="000000">
                          <a:alpha val="43137"/>
                        </a:srgbClr>
                      </a:outerShdw>
                    </a:effectLst>
                  </a:rPr>
                  <a:t> </a:t>
                </a:r>
                <a:r>
                  <a:rPr lang="en-US" sz="2000" dirty="0" err="1" smtClean="0">
                    <a:solidFill>
                      <a:schemeClr val="bg1"/>
                    </a:solidFill>
                    <a:effectLst>
                      <a:outerShdw blurRad="38100" dist="38100" dir="2700000" algn="tl">
                        <a:srgbClr val="000000">
                          <a:alpha val="43137"/>
                        </a:srgbClr>
                      </a:outerShdw>
                    </a:effectLst>
                  </a:rPr>
                  <a:t>aplicaciones</a:t>
                </a:r>
                <a:r>
                  <a:rPr lang="en-US" sz="2000" dirty="0" smtClean="0">
                    <a:solidFill>
                      <a:schemeClr val="bg1"/>
                    </a:solidFill>
                    <a:effectLst>
                      <a:outerShdw blurRad="38100" dist="38100" dir="2700000" algn="tl">
                        <a:srgbClr val="000000">
                          <a:alpha val="43137"/>
                        </a:srgbClr>
                      </a:outerShdw>
                    </a:effectLst>
                  </a:rPr>
                  <a:t> de scripts y front-ends</a:t>
                </a:r>
                <a:endParaRPr lang="es-ES" sz="2000" dirty="0">
                  <a:solidFill>
                    <a:schemeClr val="bg1"/>
                  </a:solidFill>
                  <a:effectLst>
                    <a:outerShdw blurRad="38100" dist="38100" dir="2700000" algn="tl">
                      <a:srgbClr val="000000">
                        <a:alpha val="43137"/>
                      </a:srgbClr>
                    </a:outerShdw>
                  </a:effectLst>
                </a:endParaRPr>
              </a:p>
            </p:txBody>
          </p:sp>
          <p:sp>
            <p:nvSpPr>
              <p:cNvPr id="27" name="Rectangle 26"/>
              <p:cNvSpPr/>
              <p:nvPr/>
            </p:nvSpPr>
            <p:spPr>
              <a:xfrm>
                <a:off x="9216884" y="276633"/>
                <a:ext cx="1497596" cy="8783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52695" y="368909"/>
                <a:ext cx="659010" cy="613360"/>
              </a:xfrm>
              <a:prstGeom prst="rect">
                <a:avLst/>
              </a:prstGeom>
            </p:spPr>
          </p:pic>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49775" y="260278"/>
                <a:ext cx="950426" cy="894751"/>
              </a:xfrm>
              <a:prstGeom prst="rect">
                <a:avLst/>
              </a:prstGeom>
            </p:spPr>
          </p:pic>
          <p:sp>
            <p:nvSpPr>
              <p:cNvPr id="30" name="Rectangle 29"/>
              <p:cNvSpPr/>
              <p:nvPr/>
            </p:nvSpPr>
            <p:spPr>
              <a:xfrm>
                <a:off x="9216883" y="2075236"/>
                <a:ext cx="1497596" cy="111212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31" name="Rectangle 30"/>
              <p:cNvSpPr/>
              <p:nvPr/>
            </p:nvSpPr>
            <p:spPr>
              <a:xfrm>
                <a:off x="9477945" y="2269311"/>
                <a:ext cx="918174" cy="4288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effectLst>
                      <a:outerShdw blurRad="38100" dist="38100" dir="2700000" algn="tl">
                        <a:srgbClr val="000000">
                          <a:alpha val="43137"/>
                        </a:srgbClr>
                      </a:outerShdw>
                    </a:effectLst>
                  </a:rPr>
                  <a:t>UBER</a:t>
                </a:r>
                <a:endParaRPr lang="es-ES" sz="2000" b="1" dirty="0">
                  <a:solidFill>
                    <a:schemeClr val="bg1"/>
                  </a:solidFill>
                  <a:effectLst>
                    <a:outerShdw blurRad="38100" dist="38100" dir="2700000" algn="tl">
                      <a:srgbClr val="000000">
                        <a:alpha val="43137"/>
                      </a:srgbClr>
                    </a:outerShdw>
                  </a:effectLst>
                </a:endParaRPr>
              </a:p>
            </p:txBody>
          </p:sp>
        </p:grpSp>
        <p:pic>
          <p:nvPicPr>
            <p:cNvPr id="3" name="Picture 2"/>
            <p:cNvPicPr>
              <a:picLocks noChangeAspect="1"/>
            </p:cNvPicPr>
            <p:nvPr/>
          </p:nvPicPr>
          <p:blipFill>
            <a:blip r:embed="rId6"/>
            <a:stretch>
              <a:fillRect/>
            </a:stretch>
          </p:blipFill>
          <p:spPr>
            <a:xfrm>
              <a:off x="7090469" y="383398"/>
              <a:ext cx="1913999" cy="1261499"/>
            </a:xfrm>
            <a:prstGeom prst="rect">
              <a:avLst/>
            </a:prstGeom>
          </p:spPr>
        </p:pic>
      </p:grpSp>
      <p:sp>
        <p:nvSpPr>
          <p:cNvPr id="2" name="Footer Placeholder 1"/>
          <p:cNvSpPr>
            <a:spLocks noGrp="1"/>
          </p:cNvSpPr>
          <p:nvPr>
            <p:ph type="ftr" sz="quarter" idx="11"/>
          </p:nvPr>
        </p:nvSpPr>
        <p:spPr/>
        <p:txBody>
          <a:bodyPr/>
          <a:lstStyle/>
          <a:p>
            <a:pPr algn="l"/>
            <a:r>
              <a:rPr lang="en-US" smtClean="0"/>
              <a:t>(C) LP Curso 2022</a:t>
            </a:r>
            <a:endParaRPr lang="en-US" dirty="0"/>
          </a:p>
        </p:txBody>
      </p:sp>
    </p:spTree>
    <p:extLst>
      <p:ext uri="{BB962C8B-B14F-4D97-AF65-F5344CB8AC3E}">
        <p14:creationId xmlns:p14="http://schemas.microsoft.com/office/powerpoint/2010/main" val="40792448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ADDC752-80C7-41F7-AA05-3E1BE1029531}" type="slidenum">
              <a:rPr lang="en-US" smtClean="0"/>
              <a:t>38</a:t>
            </a:fld>
            <a:endParaRPr lang="en-US"/>
          </a:p>
        </p:txBody>
      </p:sp>
      <p:sp>
        <p:nvSpPr>
          <p:cNvPr id="17" name="Slide Number Placeholder 1"/>
          <p:cNvSpPr txBox="1">
            <a:spLocks/>
          </p:cNvSpPr>
          <p:nvPr/>
        </p:nvSpPr>
        <p:spPr>
          <a:xfrm>
            <a:off x="7933954" y="6308851"/>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C1BB359-29A4-412C-8FDE-62D1BA19A217}" type="slidenum">
              <a:rPr lang="es-ES" smtClean="0">
                <a:solidFill>
                  <a:schemeClr val="bg1"/>
                </a:solidFill>
              </a:rPr>
              <a:pPr/>
              <a:t>38</a:t>
            </a:fld>
            <a:endParaRPr lang="es-ES" sz="1100" dirty="0">
              <a:solidFill>
                <a:schemeClr val="bg1"/>
              </a:solidFill>
            </a:endParaRPr>
          </a:p>
        </p:txBody>
      </p:sp>
      <p:grpSp>
        <p:nvGrpSpPr>
          <p:cNvPr id="29" name="Group 28"/>
          <p:cNvGrpSpPr/>
          <p:nvPr/>
        </p:nvGrpSpPr>
        <p:grpSpPr>
          <a:xfrm>
            <a:off x="917750" y="503721"/>
            <a:ext cx="9149805" cy="5757631"/>
            <a:chOff x="917750" y="503721"/>
            <a:chExt cx="9149805" cy="5757631"/>
          </a:xfrm>
        </p:grpSpPr>
        <p:sp>
          <p:nvSpPr>
            <p:cNvPr id="28" name="Rectangle 27"/>
            <p:cNvSpPr/>
            <p:nvPr/>
          </p:nvSpPr>
          <p:spPr>
            <a:xfrm>
              <a:off x="917750" y="579714"/>
              <a:ext cx="4572000" cy="215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4243" y="579714"/>
              <a:ext cx="1752600" cy="1752600"/>
            </a:xfrm>
            <a:prstGeom prst="rect">
              <a:avLst/>
            </a:prstGeom>
          </p:spPr>
        </p:pic>
        <p:sp>
          <p:nvSpPr>
            <p:cNvPr id="8" name="Rectangle 7"/>
            <p:cNvSpPr/>
            <p:nvPr/>
          </p:nvSpPr>
          <p:spPr>
            <a:xfrm>
              <a:off x="5493843" y="4442899"/>
              <a:ext cx="4573711" cy="1818453"/>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9" name="Rectangle 8"/>
            <p:cNvSpPr/>
            <p:nvPr/>
          </p:nvSpPr>
          <p:spPr>
            <a:xfrm>
              <a:off x="921843" y="2732614"/>
              <a:ext cx="4572000" cy="247228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10" name="Rectangle 9"/>
            <p:cNvSpPr/>
            <p:nvPr/>
          </p:nvSpPr>
          <p:spPr>
            <a:xfrm>
              <a:off x="5495555" y="559747"/>
              <a:ext cx="4572000" cy="388315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11" name="TextBox 10"/>
            <p:cNvSpPr txBox="1"/>
            <p:nvPr/>
          </p:nvSpPr>
          <p:spPr>
            <a:xfrm>
              <a:off x="3651923" y="633405"/>
              <a:ext cx="1798027" cy="1815882"/>
            </a:xfrm>
            <a:prstGeom prst="rect">
              <a:avLst/>
            </a:prstGeom>
            <a:noFill/>
            <a:ln>
              <a:noFill/>
            </a:ln>
          </p:spPr>
          <p:txBody>
            <a:bodyPr wrap="square" rtlCol="0">
              <a:spAutoFit/>
            </a:bodyPr>
            <a:lstStyle/>
            <a:p>
              <a:pPr algn="r"/>
              <a:r>
                <a:rPr lang="en-US" sz="2800" dirty="0" smtClean="0"/>
                <a:t>El </a:t>
              </a:r>
              <a:r>
                <a:rPr lang="en-US" sz="2800" dirty="0" err="1" smtClean="0"/>
                <a:t>nuevo</a:t>
              </a:r>
              <a:r>
                <a:rPr lang="en-US" sz="2800" dirty="0" smtClean="0"/>
                <a:t> LP del </a:t>
              </a:r>
              <a:r>
                <a:rPr lang="en-US" sz="2800" dirty="0" err="1" smtClean="0"/>
                <a:t>ecosistema</a:t>
              </a:r>
              <a:r>
                <a:rPr lang="en-US" sz="2800" dirty="0" smtClean="0"/>
                <a:t> Apple</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0705" y="4836144"/>
              <a:ext cx="1024442" cy="1042310"/>
            </a:xfrm>
            <a:prstGeom prst="rect">
              <a:avLst/>
            </a:prstGeom>
            <a:noFill/>
            <a:ln w="2857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5608211" y="913359"/>
              <a:ext cx="4413739" cy="3801041"/>
            </a:xfrm>
            <a:prstGeom prst="rect">
              <a:avLst/>
            </a:prstGeom>
            <a:noFill/>
            <a:ln>
              <a:noFill/>
            </a:ln>
          </p:spPr>
          <p:txBody>
            <a:bodyPr wrap="square" rtlCol="0">
              <a:spAutoFit/>
            </a:bodyPr>
            <a:lstStyle/>
            <a:p>
              <a:pPr>
                <a:spcBef>
                  <a:spcPts val="1200"/>
                </a:spcBef>
              </a:pPr>
              <a:r>
                <a:rPr lang="en-US" sz="2400" dirty="0" smtClean="0">
                  <a:solidFill>
                    <a:schemeClr val="bg1"/>
                  </a:solidFill>
                  <a:effectLst>
                    <a:outerShdw blurRad="38100" dist="38100" dir="2700000" algn="tl">
                      <a:srgbClr val="000000">
                        <a:alpha val="43137"/>
                      </a:srgbClr>
                    </a:outerShdw>
                  </a:effectLst>
                </a:rPr>
                <a:t>El </a:t>
              </a:r>
              <a:r>
                <a:rPr lang="en-US" sz="2400" dirty="0" err="1" smtClean="0">
                  <a:solidFill>
                    <a:schemeClr val="bg1"/>
                  </a:solidFill>
                  <a:effectLst>
                    <a:outerShdw blurRad="38100" dist="38100" dir="2700000" algn="tl">
                      <a:srgbClr val="000000">
                        <a:alpha val="43137"/>
                      </a:srgbClr>
                    </a:outerShdw>
                  </a:effectLst>
                </a:rPr>
                <a:t>sucesor</a:t>
              </a:r>
              <a:r>
                <a:rPr lang="en-US" sz="2400" dirty="0" smtClean="0">
                  <a:solidFill>
                    <a:schemeClr val="bg1"/>
                  </a:solidFill>
                  <a:effectLst>
                    <a:outerShdw blurRad="38100" dist="38100" dir="2700000" algn="tl">
                      <a:srgbClr val="000000">
                        <a:alpha val="43137"/>
                      </a:srgbClr>
                    </a:outerShdw>
                  </a:effectLst>
                </a:rPr>
                <a:t> del no </a:t>
              </a:r>
              <a:r>
                <a:rPr lang="en-US" sz="2400" dirty="0" err="1" smtClean="0">
                  <a:solidFill>
                    <a:schemeClr val="bg1"/>
                  </a:solidFill>
                  <a:effectLst>
                    <a:outerShdw blurRad="38100" dist="38100" dir="2700000" algn="tl">
                      <a:srgbClr val="000000">
                        <a:alpha val="43137"/>
                      </a:srgbClr>
                    </a:outerShdw>
                  </a:effectLst>
                </a:rPr>
                <a:t>atractivo</a:t>
              </a:r>
              <a:r>
                <a:rPr lang="en-US" sz="2400" dirty="0" smtClean="0">
                  <a:solidFill>
                    <a:schemeClr val="bg1"/>
                  </a:solidFill>
                  <a:effectLst>
                    <a:outerShdw blurRad="38100" dist="38100" dir="2700000" algn="tl">
                      <a:srgbClr val="000000">
                        <a:alpha val="43137"/>
                      </a:srgbClr>
                    </a:outerShdw>
                  </a:effectLst>
                </a:rPr>
                <a:t> Objective C</a:t>
              </a:r>
            </a:p>
            <a:p>
              <a:pPr>
                <a:spcBef>
                  <a:spcPts val="1200"/>
                </a:spcBef>
              </a:pPr>
              <a:r>
                <a:rPr lang="en-US" sz="2400" dirty="0" smtClean="0">
                  <a:solidFill>
                    <a:schemeClr val="bg1"/>
                  </a:solidFill>
                  <a:effectLst>
                    <a:outerShdw blurRad="38100" dist="38100" dir="2700000" algn="tl">
                      <a:srgbClr val="000000">
                        <a:alpha val="43137"/>
                      </a:srgbClr>
                    </a:outerShdw>
                  </a:effectLst>
                </a:rPr>
                <a:t>Un LP de </a:t>
              </a:r>
              <a:r>
                <a:rPr lang="en-US" sz="2400" dirty="0" err="1" smtClean="0">
                  <a:solidFill>
                    <a:schemeClr val="bg1"/>
                  </a:solidFill>
                  <a:effectLst>
                    <a:outerShdw blurRad="38100" dist="38100" dir="2700000" algn="tl">
                      <a:srgbClr val="000000">
                        <a:alpha val="43137"/>
                      </a:srgbClr>
                    </a:outerShdw>
                  </a:effectLst>
                </a:rPr>
                <a:t>tipado</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estático</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inspirado</a:t>
              </a:r>
              <a:r>
                <a:rPr lang="en-US" sz="2400" dirty="0" smtClean="0">
                  <a:solidFill>
                    <a:schemeClr val="bg1"/>
                  </a:solidFill>
                  <a:effectLst>
                    <a:outerShdw blurRad="38100" dist="38100" dir="2700000" algn="tl">
                      <a:srgbClr val="000000">
                        <a:alpha val="43137"/>
                      </a:srgbClr>
                    </a:outerShdw>
                  </a:effectLst>
                </a:rPr>
                <a:t> en </a:t>
              </a:r>
              <a:r>
                <a:rPr lang="en-US" sz="2400" dirty="0" err="1" smtClean="0">
                  <a:solidFill>
                    <a:schemeClr val="bg1"/>
                  </a:solidFill>
                  <a:effectLst>
                    <a:outerShdw blurRad="38100" dist="38100" dir="2700000" algn="tl">
                      <a:srgbClr val="000000">
                        <a:alpha val="43137"/>
                      </a:srgbClr>
                    </a:outerShdw>
                  </a:effectLst>
                </a:rPr>
                <a:t>algunas</a:t>
              </a:r>
              <a:r>
                <a:rPr lang="en-US" sz="2400" dirty="0" smtClean="0">
                  <a:solidFill>
                    <a:schemeClr val="bg1"/>
                  </a:solidFill>
                  <a:effectLst>
                    <a:outerShdw blurRad="38100" dist="38100" dir="2700000" algn="tl">
                      <a:srgbClr val="000000">
                        <a:alpha val="43137"/>
                      </a:srgbClr>
                    </a:outerShdw>
                  </a:effectLst>
                </a:rPr>
                <a:t> de las </a:t>
              </a:r>
              <a:r>
                <a:rPr lang="en-US" sz="2400" dirty="0" err="1" smtClean="0">
                  <a:solidFill>
                    <a:schemeClr val="bg1"/>
                  </a:solidFill>
                  <a:effectLst>
                    <a:outerShdw blurRad="38100" dist="38100" dir="2700000" algn="tl">
                      <a:srgbClr val="000000">
                        <a:alpha val="43137"/>
                      </a:srgbClr>
                    </a:outerShdw>
                  </a:effectLst>
                </a:rPr>
                <a:t>buenas</a:t>
              </a:r>
              <a:r>
                <a:rPr lang="en-US" sz="2400" dirty="0" smtClean="0">
                  <a:solidFill>
                    <a:schemeClr val="bg1"/>
                  </a:solidFill>
                  <a:effectLst>
                    <a:outerShdw blurRad="38100" dist="38100" dir="2700000" algn="tl">
                      <a:srgbClr val="000000">
                        <a:alpha val="43137"/>
                      </a:srgbClr>
                    </a:outerShdw>
                  </a:effectLst>
                </a:rPr>
                <a:t> ideas de Python y </a:t>
              </a:r>
              <a:r>
                <a:rPr lang="en-US" sz="2400" dirty="0">
                  <a:solidFill>
                    <a:schemeClr val="bg1"/>
                  </a:solidFill>
                  <a:effectLst>
                    <a:outerShdw blurRad="38100" dist="38100" dir="2700000" algn="tl">
                      <a:srgbClr val="000000">
                        <a:alpha val="43137"/>
                      </a:srgbClr>
                    </a:outerShdw>
                  </a:effectLst>
                </a:rPr>
                <a:t>C</a:t>
              </a:r>
              <a:r>
                <a:rPr lang="en-US" sz="2400" dirty="0" smtClean="0">
                  <a:solidFill>
                    <a:schemeClr val="bg1"/>
                  </a:solidFill>
                  <a:effectLst>
                    <a:outerShdw blurRad="38100" dist="38100" dir="2700000" algn="tl">
                      <a:srgbClr val="000000">
                        <a:alpha val="43137"/>
                      </a:srgbClr>
                    </a:outerShdw>
                  </a:effectLst>
                </a:rPr>
                <a:t>#. </a:t>
              </a:r>
            </a:p>
            <a:p>
              <a:pPr>
                <a:spcBef>
                  <a:spcPts val="1200"/>
                </a:spcBef>
              </a:pPr>
              <a:r>
                <a:rPr lang="en-US" sz="2400" dirty="0" err="1" smtClean="0">
                  <a:solidFill>
                    <a:schemeClr val="bg1"/>
                  </a:solidFill>
                  <a:effectLst>
                    <a:outerShdw blurRad="38100" dist="38100" dir="2700000" algn="tl">
                      <a:srgbClr val="000000">
                        <a:alpha val="43137"/>
                      </a:srgbClr>
                    </a:outerShdw>
                  </a:effectLst>
                </a:rPr>
                <a:t>Recursos</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atractivos</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como</a:t>
              </a:r>
              <a:r>
                <a:rPr lang="en-US" sz="2400" dirty="0" smtClean="0">
                  <a:solidFill>
                    <a:schemeClr val="bg1"/>
                  </a:solidFill>
                  <a:effectLst>
                    <a:outerShdw blurRad="38100" dist="38100" dir="2700000" algn="tl">
                      <a:srgbClr val="000000">
                        <a:alpha val="43137"/>
                      </a:srgbClr>
                    </a:outerShdw>
                  </a:effectLst>
                </a:rPr>
                <a:t>  los </a:t>
              </a:r>
              <a:r>
                <a:rPr lang="en-US" sz="2400" dirty="0" err="1" smtClean="0">
                  <a:solidFill>
                    <a:schemeClr val="bg1"/>
                  </a:solidFill>
                  <a:effectLst>
                    <a:outerShdw blurRad="38100" dist="38100" dir="2700000" algn="tl">
                      <a:srgbClr val="000000">
                        <a:alpha val="43137"/>
                      </a:srgbClr>
                    </a:outerShdw>
                  </a:effectLst>
                </a:rPr>
                <a:t>Enums</a:t>
              </a:r>
              <a:r>
                <a:rPr lang="en-US" sz="2400" dirty="0" smtClean="0">
                  <a:solidFill>
                    <a:schemeClr val="bg1"/>
                  </a:solidFill>
                  <a:effectLst>
                    <a:outerShdw blurRad="38100" dist="38100" dir="2700000" algn="tl">
                      <a:srgbClr val="000000">
                        <a:alpha val="43137"/>
                      </a:srgbClr>
                    </a:outerShdw>
                  </a:effectLst>
                </a:rPr>
                <a:t> y el Pattern Matching </a:t>
              </a:r>
              <a:r>
                <a:rPr lang="en-US" sz="2400" dirty="0" smtClean="0">
                  <a:solidFill>
                    <a:schemeClr val="bg1"/>
                  </a:solidFill>
                  <a:effectLst>
                    <a:outerShdw blurRad="38100" dist="38100" dir="2700000" algn="tl">
                      <a:srgbClr val="000000">
                        <a:alpha val="43137"/>
                      </a:srgbClr>
                    </a:outerShdw>
                  </a:effectLst>
                </a:rPr>
                <a:t>(</a:t>
              </a:r>
              <a:r>
                <a:rPr lang="en-US" sz="2400" dirty="0" err="1" smtClean="0">
                  <a:solidFill>
                    <a:schemeClr val="bg1"/>
                  </a:solidFill>
                  <a:effectLst>
                    <a:outerShdw blurRad="38100" dist="38100" dir="2700000" algn="tl">
                      <a:srgbClr val="000000">
                        <a:alpha val="43137"/>
                      </a:srgbClr>
                    </a:outerShdw>
                  </a:effectLst>
                </a:rPr>
                <a:t>ya</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en</a:t>
              </a:r>
              <a:r>
                <a:rPr lang="en-US" sz="2400" dirty="0" smtClean="0">
                  <a:solidFill>
                    <a:schemeClr val="bg1"/>
                  </a:solidFill>
                  <a:effectLst>
                    <a:outerShdw blurRad="38100" dist="38100" dir="2700000" algn="tl">
                      <a:srgbClr val="000000">
                        <a:alpha val="43137"/>
                      </a:srgbClr>
                    </a:outerShdw>
                  </a:effectLst>
                </a:rPr>
                <a:t> C# </a:t>
              </a:r>
              <a:r>
                <a:rPr lang="en-US" sz="2400" dirty="0" err="1" smtClean="0">
                  <a:solidFill>
                    <a:schemeClr val="bg1"/>
                  </a:solidFill>
                  <a:effectLst>
                    <a:outerShdw blurRad="38100" dist="38100" dir="2700000" algn="tl">
                      <a:srgbClr val="000000">
                        <a:alpha val="43137"/>
                      </a:srgbClr>
                    </a:outerShdw>
                  </a:effectLst>
                </a:rPr>
                <a:t>también</a:t>
              </a:r>
              <a:r>
                <a:rPr lang="en-US" sz="2400" dirty="0" smtClean="0">
                  <a:solidFill>
                    <a:schemeClr val="bg1"/>
                  </a:solidFill>
                  <a:effectLst>
                    <a:outerShdw blurRad="38100" dist="38100" dir="2700000" algn="tl">
                      <a:srgbClr val="000000">
                        <a:alpha val="43137"/>
                      </a:srgbClr>
                    </a:outerShdw>
                  </a:effectLst>
                </a:rPr>
                <a:t>)!</a:t>
              </a:r>
              <a:endParaRPr lang="en-US" sz="2400" dirty="0" smtClean="0">
                <a:solidFill>
                  <a:schemeClr val="bg1"/>
                </a:solidFill>
                <a:effectLst>
                  <a:outerShdw blurRad="38100" dist="38100" dir="2700000" algn="tl">
                    <a:srgbClr val="000000">
                      <a:alpha val="43137"/>
                    </a:srgbClr>
                  </a:outerShdw>
                </a:effectLst>
              </a:endParaRPr>
            </a:p>
            <a:p>
              <a:pPr>
                <a:spcBef>
                  <a:spcPts val="600"/>
                </a:spcBef>
              </a:pPr>
              <a:endParaRPr lang="en-US" sz="2400" dirty="0">
                <a:solidFill>
                  <a:schemeClr val="bg1"/>
                </a:solidFill>
              </a:endParaRPr>
            </a:p>
          </p:txBody>
        </p:sp>
        <p:sp>
          <p:nvSpPr>
            <p:cNvPr id="14" name="TextBox 13"/>
            <p:cNvSpPr txBox="1"/>
            <p:nvPr/>
          </p:nvSpPr>
          <p:spPr>
            <a:xfrm>
              <a:off x="5642966" y="4541691"/>
              <a:ext cx="2999817" cy="1384995"/>
            </a:xfrm>
            <a:prstGeom prst="rect">
              <a:avLst/>
            </a:prstGeom>
            <a:noFill/>
            <a:ln>
              <a:noFill/>
            </a:ln>
          </p:spPr>
          <p:txBody>
            <a:bodyPr wrap="square" rtlCol="0">
              <a:spAutoFit/>
            </a:bodyPr>
            <a:lstStyle/>
            <a:p>
              <a:r>
                <a:rPr lang="en-US" sz="2000" dirty="0" smtClean="0">
                  <a:solidFill>
                    <a:schemeClr val="bg1"/>
                  </a:solidFill>
                  <a:effectLst>
                    <a:outerShdw blurRad="38100" dist="38100" dir="2700000" algn="tl">
                      <a:srgbClr val="000000">
                        <a:alpha val="43137"/>
                      </a:srgbClr>
                    </a:outerShdw>
                  </a:effectLst>
                </a:rPr>
                <a:t>IDE  </a:t>
              </a:r>
              <a:r>
                <a:rPr lang="en-US" sz="2400" cap="small" dirty="0" err="1">
                  <a:solidFill>
                    <a:schemeClr val="bg1"/>
                  </a:solidFill>
                  <a:effectLst>
                    <a:outerShdw blurRad="38100" dist="38100" dir="2700000" algn="tl">
                      <a:srgbClr val="000000">
                        <a:alpha val="43137"/>
                      </a:srgbClr>
                    </a:outerShdw>
                  </a:effectLst>
                </a:rPr>
                <a:t>Xcode</a:t>
              </a:r>
              <a:r>
                <a:rPr lang="en-US" sz="2000" dirty="0" smtClean="0">
                  <a:solidFill>
                    <a:schemeClr val="bg1"/>
                  </a:solidFill>
                  <a:effectLst>
                    <a:outerShdw blurRad="38100" dist="38100" dir="2700000" algn="tl">
                      <a:srgbClr val="000000">
                        <a:alpha val="43137"/>
                      </a:srgbClr>
                    </a:outerShdw>
                  </a:effectLst>
                </a:rPr>
                <a:t>  IDE </a:t>
              </a:r>
              <a:r>
                <a:rPr lang="en-US" sz="2000" dirty="0" err="1" smtClean="0">
                  <a:solidFill>
                    <a:schemeClr val="bg1"/>
                  </a:solidFill>
                  <a:effectLst>
                    <a:outerShdw blurRad="38100" dist="38100" dir="2700000" algn="tl">
                      <a:srgbClr val="000000">
                        <a:alpha val="43137"/>
                      </a:srgbClr>
                    </a:outerShdw>
                  </a:effectLst>
                </a:rPr>
                <a:t>disponible</a:t>
              </a:r>
              <a:r>
                <a:rPr lang="en-US" sz="2000" dirty="0" smtClean="0">
                  <a:solidFill>
                    <a:schemeClr val="bg1"/>
                  </a:solidFill>
                  <a:effectLst>
                    <a:outerShdw blurRad="38100" dist="38100" dir="2700000" algn="tl">
                      <a:srgbClr val="000000">
                        <a:alpha val="43137"/>
                      </a:srgbClr>
                    </a:outerShdw>
                  </a:effectLst>
                </a:rPr>
                <a:t> solo </a:t>
              </a:r>
              <a:r>
                <a:rPr lang="en-US" sz="2000" dirty="0" err="1" smtClean="0">
                  <a:solidFill>
                    <a:schemeClr val="bg1"/>
                  </a:solidFill>
                  <a:effectLst>
                    <a:outerShdw blurRad="38100" dist="38100" dir="2700000" algn="tl">
                      <a:srgbClr val="000000">
                        <a:alpha val="43137"/>
                      </a:srgbClr>
                    </a:outerShdw>
                  </a:effectLst>
                </a:rPr>
                <a:t>para</a:t>
              </a:r>
              <a:r>
                <a:rPr lang="en-US" sz="2000" dirty="0" smtClean="0">
                  <a:solidFill>
                    <a:schemeClr val="bg1"/>
                  </a:solidFill>
                  <a:effectLst>
                    <a:outerShdw blurRad="38100" dist="38100" dir="2700000" algn="tl">
                      <a:srgbClr val="000000">
                        <a:alpha val="43137"/>
                      </a:srgbClr>
                    </a:outerShdw>
                  </a:effectLst>
                </a:rPr>
                <a:t> Mac-</a:t>
              </a:r>
              <a:r>
                <a:rPr lang="en-US" sz="2000" dirty="0" err="1" smtClean="0">
                  <a:solidFill>
                    <a:schemeClr val="bg1"/>
                  </a:solidFill>
                  <a:effectLst>
                    <a:outerShdw blurRad="38100" dist="38100" dir="2700000" algn="tl">
                      <a:srgbClr val="000000">
                        <a:alpha val="43137"/>
                      </a:srgbClr>
                    </a:outerShdw>
                  </a:effectLst>
                </a:rPr>
                <a:t>iOS</a:t>
              </a:r>
              <a:r>
                <a:rPr lang="en-US" sz="2000" dirty="0" smtClean="0">
                  <a:solidFill>
                    <a:schemeClr val="bg1"/>
                  </a:solidFill>
                  <a:effectLst>
                    <a:outerShdw blurRad="38100" dist="38100" dir="2700000" algn="tl">
                      <a:srgbClr val="000000">
                        <a:alpha val="43137"/>
                      </a:srgbClr>
                    </a:outerShdw>
                  </a:effectLst>
                </a:rPr>
                <a:t> </a:t>
              </a:r>
            </a:p>
            <a:p>
              <a:r>
                <a:rPr lang="en-US" sz="2000" dirty="0" smtClean="0">
                  <a:solidFill>
                    <a:schemeClr val="bg1"/>
                  </a:solidFill>
                  <a:effectLst>
                    <a:outerShdw blurRad="38100" dist="38100" dir="2700000" algn="tl">
                      <a:srgbClr val="000000">
                        <a:alpha val="43137"/>
                      </a:srgbClr>
                    </a:outerShdw>
                  </a:effectLst>
                </a:rPr>
                <a:t>¿</a:t>
              </a:r>
              <a:r>
                <a:rPr lang="en-US" sz="2000" dirty="0" err="1" smtClean="0">
                  <a:solidFill>
                    <a:schemeClr val="bg1"/>
                  </a:solidFill>
                  <a:effectLst>
                    <a:outerShdw blurRad="38100" dist="38100" dir="2700000" algn="tl">
                      <a:srgbClr val="000000">
                        <a:alpha val="43137"/>
                      </a:srgbClr>
                    </a:outerShdw>
                  </a:effectLst>
                </a:rPr>
                <a:t>Estará</a:t>
              </a:r>
              <a:r>
                <a:rPr lang="en-US" sz="2000" dirty="0" smtClean="0">
                  <a:solidFill>
                    <a:schemeClr val="bg1"/>
                  </a:solidFill>
                  <a:effectLst>
                    <a:outerShdw blurRad="38100" dist="38100" dir="2700000" algn="tl">
                      <a:srgbClr val="000000">
                        <a:alpha val="43137"/>
                      </a:srgbClr>
                    </a:outerShdw>
                  </a:effectLst>
                </a:rPr>
                <a:t> </a:t>
              </a:r>
              <a:r>
                <a:rPr lang="en-US" sz="2000" dirty="0" err="1" smtClean="0">
                  <a:solidFill>
                    <a:schemeClr val="bg1"/>
                  </a:solidFill>
                  <a:effectLst>
                    <a:outerShdw blurRad="38100" dist="38100" dir="2700000" algn="tl">
                      <a:srgbClr val="000000">
                        <a:alpha val="43137"/>
                      </a:srgbClr>
                    </a:outerShdw>
                  </a:effectLst>
                </a:rPr>
                <a:t>para</a:t>
              </a:r>
              <a:r>
                <a:rPr lang="en-US" sz="2000" dirty="0" smtClean="0">
                  <a:solidFill>
                    <a:schemeClr val="bg1"/>
                  </a:solidFill>
                  <a:effectLst>
                    <a:outerShdw blurRad="38100" dist="38100" dir="2700000" algn="tl">
                      <a:srgbClr val="000000">
                        <a:alpha val="43137"/>
                      </a:srgbClr>
                    </a:outerShdw>
                  </a:effectLst>
                </a:rPr>
                <a:t> Windows  y  Linux ?</a:t>
              </a:r>
            </a:p>
          </p:txBody>
        </p:sp>
        <p:sp>
          <p:nvSpPr>
            <p:cNvPr id="15" name="TextBox 14"/>
            <p:cNvSpPr txBox="1"/>
            <p:nvPr/>
          </p:nvSpPr>
          <p:spPr>
            <a:xfrm>
              <a:off x="1014465" y="2992020"/>
              <a:ext cx="4475285" cy="2215991"/>
            </a:xfrm>
            <a:prstGeom prst="rect">
              <a:avLst/>
            </a:prstGeom>
            <a:noFill/>
            <a:ln>
              <a:noFill/>
            </a:ln>
          </p:spPr>
          <p:txBody>
            <a:bodyPr wrap="square" rtlCol="0">
              <a:spAutoFit/>
            </a:bodyPr>
            <a:lstStyle/>
            <a:p>
              <a:pPr>
                <a:spcBef>
                  <a:spcPts val="600"/>
                </a:spcBef>
              </a:pPr>
              <a:r>
                <a:rPr lang="en-US" sz="2000" dirty="0" smtClean="0">
                  <a:solidFill>
                    <a:schemeClr val="bg1"/>
                  </a:solidFill>
                </a:rPr>
                <a:t>Gran </a:t>
              </a:r>
              <a:r>
                <a:rPr lang="en-US" sz="2000" dirty="0" err="1" smtClean="0">
                  <a:solidFill>
                    <a:schemeClr val="bg1"/>
                  </a:solidFill>
                </a:rPr>
                <a:t>integración</a:t>
              </a:r>
              <a:r>
                <a:rPr lang="en-US" sz="2000" dirty="0" smtClean="0">
                  <a:solidFill>
                    <a:schemeClr val="bg1"/>
                  </a:solidFill>
                </a:rPr>
                <a:t> </a:t>
              </a:r>
              <a:r>
                <a:rPr lang="en-US" sz="2000" dirty="0" err="1" smtClean="0">
                  <a:solidFill>
                    <a:schemeClr val="bg1"/>
                  </a:solidFill>
                </a:rPr>
                <a:t>para</a:t>
              </a:r>
              <a:r>
                <a:rPr lang="en-US" sz="2000" dirty="0" smtClean="0">
                  <a:solidFill>
                    <a:schemeClr val="bg1"/>
                  </a:solidFill>
                </a:rPr>
                <a:t> </a:t>
              </a:r>
              <a:r>
                <a:rPr lang="en-US" sz="2000" dirty="0" err="1" smtClean="0">
                  <a:solidFill>
                    <a:schemeClr val="bg1"/>
                  </a:solidFill>
                </a:rPr>
                <a:t>crear</a:t>
              </a:r>
              <a:r>
                <a:rPr lang="en-US" sz="2000" dirty="0" smtClean="0">
                  <a:solidFill>
                    <a:schemeClr val="bg1"/>
                  </a:solidFill>
                </a:rPr>
                <a:t> </a:t>
              </a:r>
              <a:r>
                <a:rPr lang="en-US" sz="2000" dirty="0" err="1" smtClean="0">
                  <a:solidFill>
                    <a:schemeClr val="bg1"/>
                  </a:solidFill>
                </a:rPr>
                <a:t>aplicaciones</a:t>
              </a:r>
              <a:r>
                <a:rPr lang="en-US" sz="2000" dirty="0" smtClean="0">
                  <a:solidFill>
                    <a:schemeClr val="bg1"/>
                  </a:solidFill>
                </a:rPr>
                <a:t> </a:t>
              </a:r>
              <a:r>
                <a:rPr lang="en-US" sz="2000" dirty="0" err="1" smtClean="0">
                  <a:solidFill>
                    <a:schemeClr val="bg1"/>
                  </a:solidFill>
                </a:rPr>
                <a:t>para</a:t>
              </a:r>
              <a:r>
                <a:rPr lang="en-US" sz="2000" dirty="0" smtClean="0">
                  <a:solidFill>
                    <a:schemeClr val="bg1"/>
                  </a:solidFill>
                </a:rPr>
                <a:t> </a:t>
              </a:r>
              <a:r>
                <a:rPr lang="en-US" sz="2000" dirty="0" err="1" smtClean="0">
                  <a:solidFill>
                    <a:schemeClr val="bg1"/>
                  </a:solidFill>
                </a:rPr>
                <a:t>cualquier</a:t>
              </a:r>
              <a:r>
                <a:rPr lang="en-US" sz="2000" dirty="0" smtClean="0">
                  <a:solidFill>
                    <a:schemeClr val="bg1"/>
                  </a:solidFill>
                </a:rPr>
                <a:t> </a:t>
              </a:r>
              <a:r>
                <a:rPr lang="en-US" sz="2000" dirty="0" err="1" smtClean="0">
                  <a:solidFill>
                    <a:schemeClr val="bg1"/>
                  </a:solidFill>
                </a:rPr>
                <a:t>dispositivo</a:t>
              </a:r>
              <a:r>
                <a:rPr lang="en-US" sz="2000" dirty="0" smtClean="0">
                  <a:solidFill>
                    <a:schemeClr val="bg1"/>
                  </a:solidFill>
                </a:rPr>
                <a:t> Apple</a:t>
              </a:r>
            </a:p>
            <a:p>
              <a:pPr>
                <a:spcBef>
                  <a:spcPts val="600"/>
                </a:spcBef>
              </a:pPr>
              <a:r>
                <a:rPr lang="en-US" sz="2000" dirty="0" smtClean="0">
                  <a:solidFill>
                    <a:schemeClr val="bg1"/>
                  </a:solidFill>
                </a:rPr>
                <a:t>TIOBE  </a:t>
              </a:r>
            </a:p>
            <a:p>
              <a:pPr>
                <a:spcBef>
                  <a:spcPts val="600"/>
                </a:spcBef>
              </a:pPr>
              <a:endParaRPr lang="en-US" sz="2000" dirty="0" smtClean="0">
                <a:solidFill>
                  <a:schemeClr val="bg1"/>
                </a:solidFill>
              </a:endParaRPr>
            </a:p>
            <a:p>
              <a:r>
                <a:rPr lang="en-US" sz="2400" b="1" dirty="0" smtClean="0">
                  <a:solidFill>
                    <a:srgbClr val="FFFF00"/>
                  </a:solidFill>
                  <a:effectLst>
                    <a:outerShdw blurRad="38100" dist="38100" dir="2700000" algn="tl">
                      <a:srgbClr val="000000">
                        <a:alpha val="43137"/>
                      </a:srgbClr>
                    </a:outerShdw>
                  </a:effectLst>
                </a:rPr>
                <a:t>23</a:t>
              </a:r>
              <a:r>
                <a:rPr lang="en-US" sz="2000" dirty="0" smtClean="0">
                  <a:solidFill>
                    <a:schemeClr val="bg1"/>
                  </a:solidFill>
                </a:rPr>
                <a:t> </a:t>
              </a:r>
              <a:r>
                <a:rPr lang="en-US" sz="2000" dirty="0">
                  <a:solidFill>
                    <a:schemeClr val="bg1"/>
                  </a:solidFill>
                </a:rPr>
                <a:t>(2015) </a:t>
              </a:r>
              <a:r>
                <a:rPr lang="en-US" sz="2000" dirty="0" smtClean="0">
                  <a:solidFill>
                    <a:schemeClr val="bg1"/>
                  </a:solidFill>
                </a:rPr>
                <a:t>to </a:t>
              </a:r>
              <a:r>
                <a:rPr lang="en-US" sz="2400" b="1" dirty="0">
                  <a:solidFill>
                    <a:srgbClr val="FFFF00"/>
                  </a:solidFill>
                  <a:effectLst>
                    <a:outerShdw blurRad="38100" dist="38100" dir="2700000" algn="tl">
                      <a:srgbClr val="000000">
                        <a:alpha val="43137"/>
                      </a:srgbClr>
                    </a:outerShdw>
                  </a:effectLst>
                </a:rPr>
                <a:t>14</a:t>
              </a:r>
              <a:r>
                <a:rPr lang="en-US" sz="2000" dirty="0">
                  <a:solidFill>
                    <a:schemeClr val="bg1"/>
                  </a:solidFill>
                </a:rPr>
                <a:t> (2016) </a:t>
              </a:r>
              <a:r>
                <a:rPr lang="en-US" sz="2000" dirty="0" smtClean="0">
                  <a:solidFill>
                    <a:schemeClr val="bg1"/>
                  </a:solidFill>
                </a:rPr>
                <a:t> </a:t>
              </a:r>
              <a:endParaRPr lang="en-US" sz="2000" dirty="0" smtClean="0">
                <a:solidFill>
                  <a:schemeClr val="bg1"/>
                </a:solidFill>
              </a:endParaRPr>
            </a:p>
            <a:p>
              <a:r>
                <a:rPr lang="en-US" sz="2000" dirty="0" smtClean="0">
                  <a:solidFill>
                    <a:schemeClr val="bg1"/>
                  </a:solidFill>
                </a:rPr>
                <a:t>to  </a:t>
              </a:r>
              <a:r>
                <a:rPr lang="en-US" sz="2400" b="1" dirty="0">
                  <a:solidFill>
                    <a:srgbClr val="FFFF00"/>
                  </a:solidFill>
                  <a:effectLst>
                    <a:outerShdw blurRad="38100" dist="38100" dir="2700000" algn="tl">
                      <a:srgbClr val="000000">
                        <a:alpha val="43137"/>
                      </a:srgbClr>
                    </a:outerShdw>
                  </a:effectLst>
                </a:rPr>
                <a:t>10</a:t>
              </a:r>
              <a:r>
                <a:rPr lang="en-US" sz="2000" dirty="0" smtClean="0">
                  <a:solidFill>
                    <a:schemeClr val="bg1"/>
                  </a:solidFill>
                </a:rPr>
                <a:t> (2017</a:t>
              </a:r>
              <a:r>
                <a:rPr lang="en-US" sz="2000" dirty="0" smtClean="0">
                  <a:solidFill>
                    <a:schemeClr val="bg1"/>
                  </a:solidFill>
                </a:rPr>
                <a:t>) to </a:t>
              </a:r>
              <a:r>
                <a:rPr lang="en-US" sz="2400" b="1" dirty="0">
                  <a:solidFill>
                    <a:srgbClr val="FFFF00"/>
                  </a:solidFill>
                  <a:effectLst>
                    <a:outerShdw blurRad="38100" dist="38100" dir="2700000" algn="tl">
                      <a:srgbClr val="000000">
                        <a:alpha val="43137"/>
                      </a:srgbClr>
                    </a:outerShdw>
                  </a:effectLst>
                </a:rPr>
                <a:t>9</a:t>
              </a:r>
              <a:r>
                <a:rPr lang="en-US" sz="2000" dirty="0" smtClean="0">
                  <a:solidFill>
                    <a:schemeClr val="bg1"/>
                  </a:solidFill>
                </a:rPr>
                <a:t> (2022)</a:t>
              </a:r>
              <a:endParaRPr lang="en-US" sz="2000" dirty="0">
                <a:solidFill>
                  <a:schemeClr val="bg1"/>
                </a:solidFill>
              </a:endParaRPr>
            </a:p>
          </p:txBody>
        </p:sp>
        <p:sp>
          <p:nvSpPr>
            <p:cNvPr id="18" name="TextBox 17"/>
            <p:cNvSpPr txBox="1"/>
            <p:nvPr/>
          </p:nvSpPr>
          <p:spPr>
            <a:xfrm>
              <a:off x="921843" y="503721"/>
              <a:ext cx="1459796" cy="769441"/>
            </a:xfrm>
            <a:prstGeom prst="rect">
              <a:avLst/>
            </a:prstGeom>
            <a:noFill/>
          </p:spPr>
          <p:txBody>
            <a:bodyPr wrap="square" rtlCol="0">
              <a:spAutoFit/>
            </a:bodyPr>
            <a:lstStyle/>
            <a:p>
              <a:r>
                <a:rPr lang="en-US" sz="4400" b="1" cap="small" dirty="0" smtClean="0"/>
                <a:t>Swift</a:t>
              </a:r>
              <a:endParaRPr lang="es-ES" sz="3600" b="1" cap="small" dirty="0"/>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603" y="1252166"/>
              <a:ext cx="1322400" cy="868869"/>
            </a:xfrm>
            <a:prstGeom prst="rect">
              <a:avLst/>
            </a:prstGeom>
          </p:spPr>
        </p:pic>
        <p:sp>
          <p:nvSpPr>
            <p:cNvPr id="20" name="TextBox 19"/>
            <p:cNvSpPr txBox="1"/>
            <p:nvPr/>
          </p:nvSpPr>
          <p:spPr>
            <a:xfrm>
              <a:off x="1008999" y="2067731"/>
              <a:ext cx="920169" cy="523220"/>
            </a:xfrm>
            <a:prstGeom prst="rect">
              <a:avLst/>
            </a:prstGeom>
            <a:solidFill>
              <a:schemeClr val="bg1"/>
            </a:solidFill>
            <a:ln>
              <a:noFill/>
            </a:ln>
          </p:spPr>
          <p:txBody>
            <a:bodyPr wrap="square" rtlCol="0">
              <a:spAutoFit/>
            </a:bodyPr>
            <a:lstStyle/>
            <a:p>
              <a:pPr algn="ctr"/>
              <a:r>
                <a:rPr lang="en-US" sz="2800" b="1" dirty="0" smtClean="0">
                  <a:solidFill>
                    <a:schemeClr val="accent6">
                      <a:lumMod val="75000"/>
                    </a:schemeClr>
                  </a:solidFill>
                </a:rPr>
                <a:t>2014</a:t>
              </a:r>
              <a:endParaRPr lang="en-US" sz="1600" b="1" dirty="0" smtClean="0">
                <a:solidFill>
                  <a:schemeClr val="accent6">
                    <a:lumMod val="75000"/>
                  </a:schemeClr>
                </a:solidFill>
              </a:endParaRPr>
            </a:p>
          </p:txBody>
        </p:sp>
        <p:sp>
          <p:nvSpPr>
            <p:cNvPr id="21" name="L-Shape 20"/>
            <p:cNvSpPr/>
            <p:nvPr/>
          </p:nvSpPr>
          <p:spPr>
            <a:xfrm rot="7933601">
              <a:off x="5042388" y="4359176"/>
              <a:ext cx="176882" cy="202763"/>
            </a:xfrm>
            <a:prstGeom prst="corner">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22" name="L-Shape 21"/>
            <p:cNvSpPr/>
            <p:nvPr/>
          </p:nvSpPr>
          <p:spPr>
            <a:xfrm rot="7933601">
              <a:off x="5049271" y="4608563"/>
              <a:ext cx="176882" cy="202763"/>
            </a:xfrm>
            <a:prstGeom prst="corner">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23" name="Rectangle 22"/>
            <p:cNvSpPr/>
            <p:nvPr/>
          </p:nvSpPr>
          <p:spPr>
            <a:xfrm>
              <a:off x="917750" y="5204900"/>
              <a:ext cx="2286000" cy="10554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sp>
          <p:nvSpPr>
            <p:cNvPr id="24" name="Rectangle 23"/>
            <p:cNvSpPr/>
            <p:nvPr/>
          </p:nvSpPr>
          <p:spPr>
            <a:xfrm>
              <a:off x="3203750" y="5204899"/>
              <a:ext cx="2286000" cy="105645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600"/>
            </a:p>
          </p:txBody>
        </p:sp>
        <p:pic>
          <p:nvPicPr>
            <p:cNvPr id="25" name="Picture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9371" y="5509700"/>
              <a:ext cx="1595258" cy="536070"/>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2911" y="5357300"/>
              <a:ext cx="1400175" cy="800826"/>
            </a:xfrm>
            <a:prstGeom prst="rect">
              <a:avLst/>
            </a:prstGeom>
          </p:spPr>
        </p:pic>
      </p:grpSp>
      <p:sp>
        <p:nvSpPr>
          <p:cNvPr id="2" name="Footer Placeholder 1"/>
          <p:cNvSpPr>
            <a:spLocks noGrp="1"/>
          </p:cNvSpPr>
          <p:nvPr>
            <p:ph type="ftr" sz="quarter" idx="11"/>
          </p:nvPr>
        </p:nvSpPr>
        <p:spPr/>
        <p:txBody>
          <a:bodyPr/>
          <a:lstStyle/>
          <a:p>
            <a:pPr algn="l"/>
            <a:r>
              <a:rPr lang="en-US" smtClean="0"/>
              <a:t>(C) LP Curso 2022</a:t>
            </a:r>
            <a:endParaRPr lang="en-US" dirty="0"/>
          </a:p>
        </p:txBody>
      </p:sp>
    </p:spTree>
    <p:extLst>
      <p:ext uri="{BB962C8B-B14F-4D97-AF65-F5344CB8AC3E}">
        <p14:creationId xmlns:p14="http://schemas.microsoft.com/office/powerpoint/2010/main" val="9049083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DDC752-80C7-41F7-AA05-3E1BE1029531}" type="slidenum">
              <a:rPr lang="en-US" smtClean="0"/>
              <a:t>39</a:t>
            </a:fld>
            <a:endParaRPr lang="en-US"/>
          </a:p>
        </p:txBody>
      </p:sp>
      <p:grpSp>
        <p:nvGrpSpPr>
          <p:cNvPr id="31" name="Group 30"/>
          <p:cNvGrpSpPr/>
          <p:nvPr/>
        </p:nvGrpSpPr>
        <p:grpSpPr>
          <a:xfrm>
            <a:off x="993236" y="66675"/>
            <a:ext cx="9160414" cy="6627266"/>
            <a:chOff x="993236" y="66675"/>
            <a:chExt cx="9160414" cy="6627266"/>
          </a:xfrm>
        </p:grpSpPr>
        <p:sp>
          <p:nvSpPr>
            <p:cNvPr id="5" name="Rectangle 4"/>
            <p:cNvSpPr/>
            <p:nvPr/>
          </p:nvSpPr>
          <p:spPr>
            <a:xfrm>
              <a:off x="6953250" y="66676"/>
              <a:ext cx="3200400" cy="6627265"/>
            </a:xfrm>
            <a:prstGeom prst="rect">
              <a:avLst/>
            </a:prstGeom>
            <a:solidFill>
              <a:srgbClr val="6600CC">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angle 5"/>
            <p:cNvSpPr/>
            <p:nvPr/>
          </p:nvSpPr>
          <p:spPr>
            <a:xfrm>
              <a:off x="3752850" y="66675"/>
              <a:ext cx="3200400" cy="56388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angle 6"/>
            <p:cNvSpPr/>
            <p:nvPr/>
          </p:nvSpPr>
          <p:spPr>
            <a:xfrm>
              <a:off x="1009650" y="66676"/>
              <a:ext cx="2743200" cy="22098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angle 7"/>
            <p:cNvSpPr/>
            <p:nvPr/>
          </p:nvSpPr>
          <p:spPr>
            <a:xfrm>
              <a:off x="1852388" y="3190875"/>
              <a:ext cx="1894600" cy="84676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angle 8"/>
            <p:cNvSpPr/>
            <p:nvPr/>
          </p:nvSpPr>
          <p:spPr>
            <a:xfrm>
              <a:off x="1852388" y="2264122"/>
              <a:ext cx="1900462" cy="926753"/>
            </a:xfrm>
            <a:prstGeom prst="rect">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Rectangle 9"/>
            <p:cNvSpPr/>
            <p:nvPr/>
          </p:nvSpPr>
          <p:spPr>
            <a:xfrm>
              <a:off x="1852388" y="4042579"/>
              <a:ext cx="1900462" cy="824695"/>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angle 10"/>
            <p:cNvSpPr/>
            <p:nvPr/>
          </p:nvSpPr>
          <p:spPr>
            <a:xfrm>
              <a:off x="1649730" y="4867274"/>
              <a:ext cx="2103120" cy="838201"/>
            </a:xfrm>
            <a:prstGeom prst="rect">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angle 11"/>
            <p:cNvSpPr/>
            <p:nvPr/>
          </p:nvSpPr>
          <p:spPr>
            <a:xfrm>
              <a:off x="1001444" y="5681725"/>
              <a:ext cx="3009518" cy="10122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TextBox 12"/>
            <p:cNvSpPr txBox="1"/>
            <p:nvPr/>
          </p:nvSpPr>
          <p:spPr>
            <a:xfrm>
              <a:off x="3774814" y="465340"/>
              <a:ext cx="3026036" cy="5201424"/>
            </a:xfrm>
            <a:prstGeom prst="rect">
              <a:avLst/>
            </a:prstGeom>
            <a:noFill/>
            <a:ln>
              <a:noFill/>
            </a:ln>
          </p:spPr>
          <p:txBody>
            <a:bodyPr wrap="square" rtlCol="0">
              <a:spAutoFit/>
            </a:bodyPr>
            <a:lstStyle/>
            <a:p>
              <a:r>
                <a:rPr lang="en-US" sz="2800" b="1" dirty="0" err="1" smtClean="0">
                  <a:solidFill>
                    <a:schemeClr val="bg1"/>
                  </a:solidFill>
                  <a:effectLst>
                    <a:outerShdw blurRad="38100" dist="38100" dir="2700000" algn="tl">
                      <a:srgbClr val="000000">
                        <a:alpha val="43137"/>
                      </a:srgbClr>
                    </a:outerShdw>
                  </a:effectLst>
                </a:rPr>
                <a:t>Desarrollado</a:t>
              </a:r>
              <a:r>
                <a:rPr lang="en-US" sz="2800" b="1" dirty="0" smtClean="0">
                  <a:solidFill>
                    <a:schemeClr val="bg1"/>
                  </a:solidFill>
                  <a:effectLst>
                    <a:outerShdw blurRad="38100" dist="38100" dir="2700000" algn="tl">
                      <a:srgbClr val="000000">
                        <a:alpha val="43137"/>
                      </a:srgbClr>
                    </a:outerShdw>
                  </a:effectLst>
                </a:rPr>
                <a:t> </a:t>
              </a:r>
              <a:r>
                <a:rPr lang="en-US" sz="2800" b="1" dirty="0" err="1" smtClean="0">
                  <a:solidFill>
                    <a:schemeClr val="bg1"/>
                  </a:solidFill>
                  <a:effectLst>
                    <a:outerShdw blurRad="38100" dist="38100" dir="2700000" algn="tl">
                      <a:srgbClr val="000000">
                        <a:alpha val="43137"/>
                      </a:srgbClr>
                    </a:outerShdw>
                  </a:effectLst>
                </a:rPr>
                <a:t>por</a:t>
              </a:r>
              <a:r>
                <a:rPr lang="en-US" sz="2800" b="1" dirty="0" smtClean="0">
                  <a:solidFill>
                    <a:schemeClr val="bg1"/>
                  </a:solidFill>
                  <a:effectLst>
                    <a:outerShdw blurRad="38100" dist="38100" dir="2700000" algn="tl">
                      <a:srgbClr val="000000">
                        <a:alpha val="43137"/>
                      </a:srgbClr>
                    </a:outerShdw>
                  </a:effectLst>
                </a:rPr>
                <a:t> el </a:t>
              </a:r>
              <a:r>
                <a:rPr lang="en-US" sz="2800" b="1" dirty="0" err="1" smtClean="0">
                  <a:solidFill>
                    <a:schemeClr val="bg1"/>
                  </a:solidFill>
                  <a:effectLst>
                    <a:outerShdw blurRad="38100" dist="38100" dir="2700000" algn="tl">
                      <a:srgbClr val="000000">
                        <a:alpha val="43137"/>
                      </a:srgbClr>
                    </a:outerShdw>
                  </a:effectLst>
                </a:rPr>
                <a:t>japonés</a:t>
              </a:r>
              <a:r>
                <a:rPr lang="en-US" sz="2800" b="1" dirty="0" smtClean="0">
                  <a:solidFill>
                    <a:schemeClr val="bg1"/>
                  </a:solidFill>
                  <a:effectLst>
                    <a:outerShdw blurRad="38100" dist="38100" dir="2700000" algn="tl">
                      <a:srgbClr val="000000">
                        <a:alpha val="43137"/>
                      </a:srgbClr>
                    </a:outerShdw>
                  </a:effectLst>
                </a:rPr>
                <a:t> Yukihiro Matsumoto </a:t>
              </a:r>
            </a:p>
            <a:p>
              <a:endParaRPr lang="en-US" sz="2800" dirty="0">
                <a:solidFill>
                  <a:schemeClr val="bg1"/>
                </a:solidFill>
                <a:effectLst>
                  <a:outerShdw blurRad="38100" dist="38100" dir="2700000" algn="tl">
                    <a:srgbClr val="000000">
                      <a:alpha val="43137"/>
                    </a:srgbClr>
                  </a:outerShdw>
                </a:effectLst>
                <a:latin typeface="Myriad Pro Cond" pitchFamily="34" charset="0"/>
              </a:endParaRPr>
            </a:p>
            <a:p>
              <a:r>
                <a:rPr lang="en-US" sz="2800" dirty="0" smtClean="0">
                  <a:solidFill>
                    <a:schemeClr val="bg1"/>
                  </a:solidFill>
                  <a:effectLst>
                    <a:outerShdw blurRad="38100" dist="38100" dir="2700000" algn="tl">
                      <a:srgbClr val="000000">
                        <a:alpha val="43137"/>
                      </a:srgbClr>
                    </a:outerShdw>
                  </a:effectLst>
                  <a:latin typeface="Myriad Pro Cond" pitchFamily="34" charset="0"/>
                </a:rPr>
                <a:t>- </a:t>
              </a:r>
              <a:r>
                <a:rPr lang="en-US" sz="2400" dirty="0" err="1" smtClean="0">
                  <a:solidFill>
                    <a:schemeClr val="bg1"/>
                  </a:solidFill>
                  <a:effectLst>
                    <a:outerShdw blurRad="38100" dist="38100" dir="2700000" algn="tl">
                      <a:srgbClr val="000000">
                        <a:alpha val="43137"/>
                      </a:srgbClr>
                    </a:outerShdw>
                  </a:effectLst>
                </a:rPr>
                <a:t>Popularizado</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por</a:t>
              </a:r>
              <a:r>
                <a:rPr lang="en-US" sz="2400" dirty="0" smtClean="0">
                  <a:solidFill>
                    <a:schemeClr val="bg1"/>
                  </a:solidFill>
                  <a:effectLst>
                    <a:outerShdw blurRad="38100" dist="38100" dir="2700000" algn="tl">
                      <a:srgbClr val="000000">
                        <a:alpha val="43137"/>
                      </a:srgbClr>
                    </a:outerShdw>
                  </a:effectLst>
                </a:rPr>
                <a:t> el framework</a:t>
              </a:r>
            </a:p>
            <a:p>
              <a:r>
                <a:rPr lang="en-US" sz="2400" b="1" dirty="0" smtClean="0">
                  <a:solidFill>
                    <a:schemeClr val="bg1"/>
                  </a:solidFill>
                  <a:effectLst>
                    <a:outerShdw blurRad="38100" dist="38100" dir="2700000" algn="tl">
                      <a:srgbClr val="000000">
                        <a:alpha val="43137"/>
                      </a:srgbClr>
                    </a:outerShdw>
                  </a:effectLst>
                </a:rPr>
                <a:t>Ruby on Rails</a:t>
              </a:r>
              <a:endParaRPr lang="en-US" sz="2400" dirty="0">
                <a:solidFill>
                  <a:schemeClr val="bg1"/>
                </a:solidFill>
                <a:effectLst>
                  <a:outerShdw blurRad="38100" dist="38100" dir="2700000" algn="tl">
                    <a:srgbClr val="000000">
                      <a:alpha val="43137"/>
                    </a:srgbClr>
                  </a:outerShdw>
                </a:effectLst>
              </a:endParaRPr>
            </a:p>
            <a:p>
              <a:r>
                <a:rPr lang="en-US" sz="2400" dirty="0" smtClean="0">
                  <a:solidFill>
                    <a:schemeClr val="bg1"/>
                  </a:solidFill>
                  <a:effectLst>
                    <a:outerShdw blurRad="38100" dist="38100" dir="2700000" algn="tl">
                      <a:srgbClr val="000000">
                        <a:alpha val="43137"/>
                      </a:srgbClr>
                    </a:outerShdw>
                  </a:effectLst>
                </a:rPr>
                <a:t>- LP de </a:t>
              </a:r>
              <a:r>
                <a:rPr lang="en-US" sz="2400" dirty="0" err="1" smtClean="0">
                  <a:solidFill>
                    <a:schemeClr val="bg1"/>
                  </a:solidFill>
                  <a:effectLst>
                    <a:outerShdw blurRad="38100" dist="38100" dir="2700000" algn="tl">
                      <a:srgbClr val="000000">
                        <a:alpha val="43137"/>
                      </a:srgbClr>
                    </a:outerShdw>
                  </a:effectLst>
                </a:rPr>
                <a:t>tipado</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dinámico</a:t>
              </a:r>
              <a:endParaRPr lang="en-US" sz="2400" dirty="0" smtClean="0">
                <a:solidFill>
                  <a:schemeClr val="bg1"/>
                </a:solidFill>
                <a:effectLst>
                  <a:outerShdw blurRad="38100" dist="38100" dir="2700000" algn="tl">
                    <a:srgbClr val="000000">
                      <a:alpha val="43137"/>
                    </a:srgbClr>
                  </a:outerShdw>
                </a:effectLst>
              </a:endParaRPr>
            </a:p>
            <a:p>
              <a:pPr marL="342900" indent="-342900">
                <a:buFontTx/>
                <a:buChar char="-"/>
              </a:pPr>
              <a:r>
                <a:rPr lang="en-US" sz="2400" dirty="0" err="1" smtClean="0">
                  <a:solidFill>
                    <a:schemeClr val="bg1"/>
                  </a:solidFill>
                  <a:effectLst>
                    <a:outerShdw blurRad="38100" dist="38100" dir="2700000" algn="tl">
                      <a:srgbClr val="000000">
                        <a:alpha val="43137"/>
                      </a:srgbClr>
                    </a:outerShdw>
                  </a:effectLst>
                </a:rPr>
                <a:t>Sus</a:t>
              </a:r>
              <a:r>
                <a:rPr lang="en-US" sz="2400" dirty="0" smtClean="0">
                  <a:solidFill>
                    <a:schemeClr val="bg1"/>
                  </a:solidFill>
                  <a:effectLst>
                    <a:outerShdw blurRad="38100" dist="38100" dir="2700000" algn="tl">
                      <a:srgbClr val="000000">
                        <a:alpha val="43137"/>
                      </a:srgbClr>
                    </a:outerShdw>
                  </a:effectLst>
                </a:rPr>
                <a:t> </a:t>
              </a:r>
              <a:r>
                <a:rPr lang="en-US" sz="2400" dirty="0" smtClean="0">
                  <a:solidFill>
                    <a:schemeClr val="bg1"/>
                  </a:solidFill>
                  <a:effectLst>
                    <a:outerShdw blurRad="38100" dist="38100" dir="2700000" algn="tl">
                      <a:srgbClr val="000000">
                        <a:alpha val="43137"/>
                      </a:srgbClr>
                    </a:outerShdw>
                  </a:effectLst>
                </a:rPr>
                <a:t>fans </a:t>
              </a:r>
              <a:r>
                <a:rPr lang="en-US" sz="2400" dirty="0" err="1" smtClean="0">
                  <a:solidFill>
                    <a:schemeClr val="bg1"/>
                  </a:solidFill>
                  <a:effectLst>
                    <a:outerShdw blurRad="38100" dist="38100" dir="2700000" algn="tl">
                      <a:srgbClr val="000000">
                        <a:alpha val="43137"/>
                      </a:srgbClr>
                    </a:outerShdw>
                  </a:effectLst>
                </a:rPr>
                <a:t>dicen</a:t>
              </a:r>
              <a:r>
                <a:rPr lang="en-US" sz="2400" dirty="0" smtClean="0">
                  <a:solidFill>
                    <a:schemeClr val="bg1"/>
                  </a:solidFill>
                  <a:effectLst>
                    <a:outerShdw blurRad="38100" dist="38100" dir="2700000" algn="tl">
                      <a:srgbClr val="000000">
                        <a:alpha val="43137"/>
                      </a:srgbClr>
                    </a:outerShdw>
                  </a:effectLst>
                </a:rPr>
                <a:t> que es </a:t>
              </a:r>
              <a:r>
                <a:rPr lang="en-US" sz="2400" dirty="0" err="1" smtClean="0">
                  <a:solidFill>
                    <a:schemeClr val="bg1"/>
                  </a:solidFill>
                  <a:effectLst>
                    <a:outerShdw blurRad="38100" dist="38100" dir="2700000" algn="tl">
                      <a:srgbClr val="000000">
                        <a:alpha val="43137"/>
                      </a:srgbClr>
                    </a:outerShdw>
                  </a:effectLst>
                </a:rPr>
                <a:t>divertido</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programar</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en</a:t>
              </a:r>
              <a:r>
                <a:rPr lang="en-US" sz="2400" dirty="0" smtClean="0">
                  <a:solidFill>
                    <a:schemeClr val="bg1"/>
                  </a:solidFill>
                  <a:effectLst>
                    <a:outerShdw blurRad="38100" dist="38100" dir="2700000" algn="tl">
                      <a:srgbClr val="000000">
                        <a:alpha val="43137"/>
                      </a:srgbClr>
                    </a:outerShdw>
                  </a:effectLst>
                </a:rPr>
                <a:t> </a:t>
              </a:r>
              <a:r>
                <a:rPr lang="en-US" sz="2400" dirty="0" smtClean="0">
                  <a:solidFill>
                    <a:schemeClr val="bg1"/>
                  </a:solidFill>
                  <a:effectLst>
                    <a:outerShdw blurRad="38100" dist="38100" dir="2700000" algn="tl">
                      <a:srgbClr val="000000">
                        <a:alpha val="43137"/>
                      </a:srgbClr>
                    </a:outerShdw>
                  </a:effectLst>
                </a:rPr>
                <a:t>Ruby</a:t>
              </a:r>
            </a:p>
            <a:p>
              <a:pPr marL="342900" indent="-342900">
                <a:buFontTx/>
                <a:buChar char="-"/>
              </a:pPr>
              <a:r>
                <a:rPr lang="en-US" sz="2400" dirty="0" smtClean="0">
                  <a:solidFill>
                    <a:schemeClr val="bg1"/>
                  </a:solidFill>
                  <a:effectLst>
                    <a:outerShdw blurRad="38100" dist="38100" dir="2700000" algn="tl">
                      <a:srgbClr val="000000">
                        <a:alpha val="43137"/>
                      </a:srgbClr>
                    </a:outerShdw>
                  </a:effectLst>
                </a:rPr>
                <a:t>Version 7.6.39</a:t>
              </a:r>
              <a:endParaRPr lang="en-US" sz="2400" dirty="0" smtClean="0">
                <a:solidFill>
                  <a:schemeClr val="bg1"/>
                </a:solidFill>
                <a:effectLst>
                  <a:outerShdw blurRad="38100" dist="38100" dir="2700000" algn="tl">
                    <a:srgbClr val="000000">
                      <a:alpha val="43137"/>
                    </a:srgbClr>
                  </a:outerShdw>
                </a:effectLst>
              </a:endParaRPr>
            </a:p>
          </p:txBody>
        </p:sp>
        <p:sp>
          <p:nvSpPr>
            <p:cNvPr id="14" name="TextBox 13"/>
            <p:cNvSpPr txBox="1"/>
            <p:nvPr/>
          </p:nvSpPr>
          <p:spPr>
            <a:xfrm>
              <a:off x="6931286" y="3182324"/>
              <a:ext cx="3222364" cy="3416320"/>
            </a:xfrm>
            <a:prstGeom prst="rect">
              <a:avLst/>
            </a:prstGeom>
            <a:noFill/>
            <a:ln>
              <a:noFill/>
            </a:ln>
          </p:spPr>
          <p:txBody>
            <a:bodyPr wrap="square" rtlCol="0">
              <a:spAutoFit/>
            </a:bodyPr>
            <a:lstStyle/>
            <a:p>
              <a:r>
                <a:rPr lang="en-US" sz="2400" dirty="0" err="1" smtClean="0">
                  <a:solidFill>
                    <a:schemeClr val="bg1"/>
                  </a:solidFill>
                  <a:effectLst>
                    <a:outerShdw blurRad="38100" dist="38100" dir="2700000" algn="tl">
                      <a:srgbClr val="000000">
                        <a:alpha val="43137"/>
                      </a:srgbClr>
                    </a:outerShdw>
                  </a:effectLst>
                </a:rPr>
                <a:t>Debe</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mantenerse</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por</a:t>
              </a:r>
              <a:r>
                <a:rPr lang="en-US" sz="2400" dirty="0" smtClean="0">
                  <a:solidFill>
                    <a:schemeClr val="bg1"/>
                  </a:solidFill>
                  <a:effectLst>
                    <a:outerShdw blurRad="38100" dist="38100" dir="2700000" algn="tl">
                      <a:srgbClr val="000000">
                        <a:alpha val="43137"/>
                      </a:srgbClr>
                    </a:outerShdw>
                  </a:effectLst>
                </a:rPr>
                <a:t> un </a:t>
              </a:r>
              <a:r>
                <a:rPr lang="en-US" sz="2400" dirty="0" err="1" smtClean="0">
                  <a:solidFill>
                    <a:schemeClr val="bg1"/>
                  </a:solidFill>
                  <a:effectLst>
                    <a:outerShdw blurRad="38100" dist="38100" dir="2700000" algn="tl">
                      <a:srgbClr val="000000">
                        <a:alpha val="43137"/>
                      </a:srgbClr>
                    </a:outerShdw>
                  </a:effectLst>
                </a:rPr>
                <a:t>buen</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tiempo</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debido</a:t>
              </a:r>
              <a:r>
                <a:rPr lang="en-US" sz="2400" dirty="0" smtClean="0">
                  <a:solidFill>
                    <a:schemeClr val="bg1"/>
                  </a:solidFill>
                  <a:effectLst>
                    <a:outerShdw blurRad="38100" dist="38100" dir="2700000" algn="tl">
                      <a:srgbClr val="000000">
                        <a:alpha val="43137"/>
                      </a:srgbClr>
                    </a:outerShdw>
                  </a:effectLst>
                </a:rPr>
                <a:t> a </a:t>
              </a:r>
              <a:r>
                <a:rPr lang="en-US" sz="2400" dirty="0" err="1" smtClean="0">
                  <a:solidFill>
                    <a:schemeClr val="bg1"/>
                  </a:solidFill>
                  <a:effectLst>
                    <a:outerShdw blurRad="38100" dist="38100" dir="2700000" algn="tl">
                      <a:srgbClr val="000000">
                        <a:alpha val="43137"/>
                      </a:srgbClr>
                    </a:outerShdw>
                  </a:effectLst>
                </a:rPr>
                <a:t>su</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fiel</a:t>
              </a:r>
              <a:r>
                <a:rPr lang="en-US" sz="2400" dirty="0" smtClean="0">
                  <a:solidFill>
                    <a:schemeClr val="bg1"/>
                  </a:solidFill>
                  <a:effectLst>
                    <a:outerShdw blurRad="38100" dist="38100" dir="2700000" algn="tl">
                      <a:srgbClr val="000000">
                        <a:alpha val="43137"/>
                      </a:srgbClr>
                    </a:outerShdw>
                  </a:effectLst>
                </a:rPr>
                <a:t> y </a:t>
              </a:r>
              <a:r>
                <a:rPr lang="en-US" sz="2400" dirty="0" err="1" smtClean="0">
                  <a:solidFill>
                    <a:schemeClr val="bg1"/>
                  </a:solidFill>
                  <a:effectLst>
                    <a:outerShdw blurRad="38100" dist="38100" dir="2700000" algn="tl">
                      <a:srgbClr val="000000">
                        <a:alpha val="43137"/>
                      </a:srgbClr>
                    </a:outerShdw>
                  </a:effectLst>
                </a:rPr>
                <a:t>entusiasta</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comunidad</a:t>
              </a:r>
              <a:r>
                <a:rPr lang="en-US" sz="2400" dirty="0" smtClean="0">
                  <a:solidFill>
                    <a:schemeClr val="bg1"/>
                  </a:solidFill>
                  <a:effectLst>
                    <a:outerShdw blurRad="38100" dist="38100" dir="2700000" algn="tl">
                      <a:srgbClr val="000000">
                        <a:alpha val="43137"/>
                      </a:srgbClr>
                    </a:outerShdw>
                  </a:effectLst>
                </a:rPr>
                <a:t>, a </a:t>
              </a:r>
              <a:r>
                <a:rPr lang="en-US" sz="2400" dirty="0" err="1" smtClean="0">
                  <a:solidFill>
                    <a:schemeClr val="bg1"/>
                  </a:solidFill>
                  <a:effectLst>
                    <a:outerShdw blurRad="38100" dist="38100" dir="2700000" algn="tl">
                      <a:srgbClr val="000000">
                        <a:alpha val="43137"/>
                      </a:srgbClr>
                    </a:outerShdw>
                  </a:effectLst>
                </a:rPr>
                <a:t>sus</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frecuentes</a:t>
              </a:r>
              <a:r>
                <a:rPr lang="en-US" sz="2400" dirty="0" smtClean="0">
                  <a:solidFill>
                    <a:schemeClr val="bg1"/>
                  </a:solidFill>
                  <a:effectLst>
                    <a:outerShdw blurRad="38100" dist="38100" dir="2700000" algn="tl">
                      <a:srgbClr val="000000">
                        <a:alpha val="43137"/>
                      </a:srgbClr>
                    </a:outerShdw>
                  </a:effectLst>
                </a:rPr>
                <a:t> </a:t>
              </a:r>
              <a:r>
                <a:rPr lang="en-US" sz="2400" dirty="0" err="1" smtClean="0">
                  <a:solidFill>
                    <a:schemeClr val="bg1"/>
                  </a:solidFill>
                  <a:effectLst>
                    <a:outerShdw blurRad="38100" dist="38100" dir="2700000" algn="tl">
                      <a:srgbClr val="000000">
                        <a:alpha val="43137"/>
                      </a:srgbClr>
                    </a:outerShdw>
                  </a:effectLst>
                </a:rPr>
                <a:t>actualizaciones</a:t>
              </a:r>
              <a:r>
                <a:rPr lang="en-US" sz="2400" dirty="0" smtClean="0">
                  <a:solidFill>
                    <a:schemeClr val="bg1"/>
                  </a:solidFill>
                  <a:effectLst>
                    <a:outerShdw blurRad="38100" dist="38100" dir="2700000" algn="tl">
                      <a:srgbClr val="000000">
                        <a:alpha val="43137"/>
                      </a:srgbClr>
                    </a:outerShdw>
                  </a:effectLst>
                </a:rPr>
                <a:t> y a </a:t>
              </a:r>
              <a:r>
                <a:rPr lang="en-US" sz="2400" dirty="0" err="1" smtClean="0">
                  <a:solidFill>
                    <a:schemeClr val="bg1"/>
                  </a:solidFill>
                  <a:effectLst>
                    <a:outerShdw blurRad="38100" dist="38100" dir="2700000" algn="tl">
                      <a:srgbClr val="000000">
                        <a:alpha val="43137"/>
                      </a:srgbClr>
                    </a:outerShdw>
                  </a:effectLst>
                </a:rPr>
                <a:t>su</a:t>
              </a:r>
              <a:r>
                <a:rPr lang="en-US" sz="2400" dirty="0" smtClean="0">
                  <a:solidFill>
                    <a:schemeClr val="bg1"/>
                  </a:solidFill>
                  <a:effectLst>
                    <a:outerShdw blurRad="38100" dist="38100" dir="2700000" algn="tl">
                      <a:srgbClr val="000000">
                        <a:alpha val="43137"/>
                      </a:srgbClr>
                    </a:outerShdw>
                  </a:effectLst>
                </a:rPr>
                <a:t> gran </a:t>
              </a:r>
              <a:r>
                <a:rPr lang="en-US" sz="2400" dirty="0" err="1" smtClean="0">
                  <a:solidFill>
                    <a:schemeClr val="bg1"/>
                  </a:solidFill>
                  <a:effectLst>
                    <a:outerShdw blurRad="38100" dist="38100" dir="2700000" algn="tl">
                      <a:srgbClr val="000000">
                        <a:alpha val="43137"/>
                      </a:srgbClr>
                    </a:outerShdw>
                  </a:effectLst>
                </a:rPr>
                <a:t>cantidad</a:t>
              </a:r>
              <a:r>
                <a:rPr lang="en-US" sz="2400" dirty="0" smtClean="0">
                  <a:solidFill>
                    <a:schemeClr val="bg1"/>
                  </a:solidFill>
                  <a:effectLst>
                    <a:outerShdw blurRad="38100" dist="38100" dir="2700000" algn="tl">
                      <a:srgbClr val="000000">
                        <a:alpha val="43137"/>
                      </a:srgbClr>
                    </a:outerShdw>
                  </a:effectLst>
                </a:rPr>
                <a:t> de </a:t>
              </a:r>
              <a:r>
                <a:rPr lang="en-US" sz="2400" dirty="0" err="1" smtClean="0">
                  <a:solidFill>
                    <a:schemeClr val="bg1"/>
                  </a:solidFill>
                  <a:effectLst>
                    <a:outerShdw blurRad="38100" dist="38100" dir="2700000" algn="tl">
                      <a:srgbClr val="000000">
                        <a:alpha val="43137"/>
                      </a:srgbClr>
                    </a:outerShdw>
                  </a:effectLst>
                </a:rPr>
                <a:t>herramientas</a:t>
              </a:r>
              <a:r>
                <a:rPr lang="en-US" sz="2400" dirty="0" smtClean="0">
                  <a:solidFill>
                    <a:schemeClr val="bg1"/>
                  </a:solidFill>
                  <a:effectLst>
                    <a:outerShdw blurRad="38100" dist="38100" dir="2700000" algn="tl">
                      <a:srgbClr val="000000">
                        <a:alpha val="43137"/>
                      </a:srgbClr>
                    </a:outerShdw>
                  </a:effectLst>
                </a:rPr>
                <a:t> de </a:t>
              </a:r>
              <a:r>
                <a:rPr lang="en-US" sz="2400" dirty="0" err="1" smtClean="0">
                  <a:solidFill>
                    <a:schemeClr val="bg1"/>
                  </a:solidFill>
                  <a:effectLst>
                    <a:outerShdw blurRad="38100" dist="38100" dir="2700000" algn="tl">
                      <a:srgbClr val="000000">
                        <a:alpha val="43137"/>
                      </a:srgbClr>
                    </a:outerShdw>
                  </a:effectLst>
                </a:rPr>
                <a:t>desarrollo</a:t>
              </a:r>
              <a:endParaRPr lang="en-US" sz="2400" dirty="0" smtClean="0">
                <a:solidFill>
                  <a:schemeClr val="bg1"/>
                </a:solidFill>
                <a:effectLst>
                  <a:outerShdw blurRad="38100" dist="38100" dir="2700000" algn="tl">
                    <a:srgbClr val="000000">
                      <a:alpha val="43137"/>
                    </a:srgbClr>
                  </a:outerShdw>
                </a:effectLst>
              </a:endParaRPr>
            </a:p>
          </p:txBody>
        </p:sp>
        <p:sp>
          <p:nvSpPr>
            <p:cNvPr id="15" name="Rectangle 14"/>
            <p:cNvSpPr/>
            <p:nvPr/>
          </p:nvSpPr>
          <p:spPr>
            <a:xfrm>
              <a:off x="993236" y="2264122"/>
              <a:ext cx="859152" cy="3433612"/>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007" y="145906"/>
              <a:ext cx="1120768" cy="1292369"/>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74403" y="4104752"/>
              <a:ext cx="1028153" cy="684189"/>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1047" y="2263822"/>
              <a:ext cx="758451" cy="872035"/>
            </a:xfrm>
            <a:prstGeom prst="rect">
              <a:avLst/>
            </a:prstGeom>
          </p:spPr>
        </p:pic>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32632" y="4952039"/>
              <a:ext cx="1511697" cy="586184"/>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67805" y="2669485"/>
              <a:ext cx="694674" cy="826190"/>
            </a:xfrm>
            <a:prstGeom prst="rect">
              <a:avLst/>
            </a:prstGeom>
          </p:spPr>
        </p:pic>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22753" y="3268966"/>
              <a:ext cx="1331454" cy="700087"/>
            </a:xfrm>
            <a:prstGeom prst="rect">
              <a:avLst/>
            </a:prstGeom>
          </p:spPr>
        </p:pic>
        <p:sp>
          <p:nvSpPr>
            <p:cNvPr id="24" name="Rectangle 23"/>
            <p:cNvSpPr/>
            <p:nvPr/>
          </p:nvSpPr>
          <p:spPr>
            <a:xfrm>
              <a:off x="4010963" y="5705475"/>
              <a:ext cx="2942288" cy="98846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1"/>
                </a:solidFill>
              </a:endParaRPr>
            </a:p>
          </p:txBody>
        </p:sp>
        <p:pic>
          <p:nvPicPr>
            <p:cNvPr id="25" name="Picture 2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46534" y="5920510"/>
              <a:ext cx="1449180" cy="572365"/>
            </a:xfrm>
            <a:prstGeom prst="rect">
              <a:avLst/>
            </a:prstGeom>
          </p:spPr>
        </p:pic>
        <p:pic>
          <p:nvPicPr>
            <p:cNvPr id="26" name="Pictur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653876" y="5897970"/>
              <a:ext cx="1234342" cy="621956"/>
            </a:xfrm>
            <a:prstGeom prst="rect">
              <a:avLst/>
            </a:prstGeom>
          </p:spPr>
        </p:pic>
        <p:pic>
          <p:nvPicPr>
            <p:cNvPr id="28" name="Picture 2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a:off x="392826" y="3662585"/>
              <a:ext cx="2074604" cy="673983"/>
            </a:xfrm>
            <a:prstGeom prst="rect">
              <a:avLst/>
            </a:prstGeom>
          </p:spPr>
        </p:pic>
        <p:sp>
          <p:nvSpPr>
            <p:cNvPr id="29" name="TextBox 28"/>
            <p:cNvSpPr txBox="1"/>
            <p:nvPr/>
          </p:nvSpPr>
          <p:spPr>
            <a:xfrm>
              <a:off x="1196030" y="1514474"/>
              <a:ext cx="1224745" cy="584775"/>
            </a:xfrm>
            <a:prstGeom prst="rect">
              <a:avLst/>
            </a:prstGeom>
            <a:solidFill>
              <a:srgbClr val="C00000"/>
            </a:solidFill>
            <a:ln>
              <a:noFill/>
            </a:ln>
          </p:spPr>
          <p:txBody>
            <a:bodyPr wrap="square" rtlCol="0">
              <a:spAutoFit/>
            </a:bodyPr>
            <a:lstStyle/>
            <a:p>
              <a:pPr algn="ctr"/>
              <a:r>
                <a:rPr lang="en-US" sz="3200" b="1" dirty="0" smtClean="0">
                  <a:solidFill>
                    <a:schemeClr val="bg1"/>
                  </a:solidFill>
                  <a:latin typeface="Consolas" panose="020B0609020204030204" pitchFamily="49" charset="0"/>
                </a:rPr>
                <a:t>1995</a:t>
              </a:r>
              <a:endParaRPr lang="en-US" b="1" dirty="0" smtClean="0">
                <a:solidFill>
                  <a:schemeClr val="bg1"/>
                </a:solidFill>
                <a:latin typeface="Consolas" panose="020B0609020204030204" pitchFamily="49" charset="0"/>
              </a:endParaRPr>
            </a:p>
          </p:txBody>
        </p:sp>
        <p:pic>
          <p:nvPicPr>
            <p:cNvPr id="30" name="Picture 2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34792" y="279607"/>
              <a:ext cx="1952680" cy="2911268"/>
            </a:xfrm>
            <a:prstGeom prst="rect">
              <a:avLst/>
            </a:prstGeom>
          </p:spPr>
        </p:pic>
      </p:grpSp>
      <p:sp>
        <p:nvSpPr>
          <p:cNvPr id="2" name="Footer Placeholder 1"/>
          <p:cNvSpPr>
            <a:spLocks noGrp="1"/>
          </p:cNvSpPr>
          <p:nvPr>
            <p:ph type="ftr" sz="quarter" idx="11"/>
          </p:nvPr>
        </p:nvSpPr>
        <p:spPr/>
        <p:txBody>
          <a:bodyPr/>
          <a:lstStyle/>
          <a:p>
            <a:pPr algn="l"/>
            <a:r>
              <a:rPr lang="en-US" smtClean="0"/>
              <a:t>(C) LP Curso 2022</a:t>
            </a:r>
            <a:endParaRPr lang="en-US" dirty="0"/>
          </a:p>
        </p:txBody>
      </p:sp>
    </p:spTree>
    <p:extLst>
      <p:ext uri="{BB962C8B-B14F-4D97-AF65-F5344CB8AC3E}">
        <p14:creationId xmlns:p14="http://schemas.microsoft.com/office/powerpoint/2010/main" val="21449774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032DC7DE-2887-495F-B947-CA57731FBB7F}" type="slidenum">
              <a:rPr lang="en-US" smtClean="0"/>
              <a:t>4</a:t>
            </a:fld>
            <a:endParaRPr lang="en-US"/>
          </a:p>
        </p:txBody>
      </p:sp>
      <p:sp>
        <p:nvSpPr>
          <p:cNvPr id="6" name="Cloud Callout 5"/>
          <p:cNvSpPr/>
          <p:nvPr/>
        </p:nvSpPr>
        <p:spPr>
          <a:xfrm>
            <a:off x="5595042" y="434567"/>
            <a:ext cx="1584355" cy="1167897"/>
          </a:xfrm>
          <a:prstGeom prst="cloudCallout">
            <a:avLst>
              <a:gd name="adj1" fmla="val -27690"/>
              <a:gd name="adj2" fmla="val 6947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smtClean="0">
                <a:solidFill>
                  <a:schemeClr val="accent4">
                    <a:lumMod val="60000"/>
                    <a:lumOff val="40000"/>
                  </a:schemeClr>
                </a:solidFill>
                <a:latin typeface="Arial Narrow" panose="020B0606020202030204" pitchFamily="34" charset="0"/>
              </a:rPr>
              <a:t>¿</a:t>
            </a:r>
            <a:r>
              <a:rPr lang="en-US" sz="2000" i="1" dirty="0" err="1" smtClean="0">
                <a:solidFill>
                  <a:schemeClr val="accent4">
                    <a:lumMod val="60000"/>
                    <a:lumOff val="40000"/>
                  </a:schemeClr>
                </a:solidFill>
                <a:latin typeface="Arial Narrow" panose="020B0606020202030204" pitchFamily="34" charset="0"/>
              </a:rPr>
              <a:t>Cuál</a:t>
            </a:r>
            <a:r>
              <a:rPr lang="en-US" sz="2000" i="1" dirty="0" smtClean="0">
                <a:solidFill>
                  <a:schemeClr val="accent4">
                    <a:lumMod val="60000"/>
                    <a:lumOff val="40000"/>
                  </a:schemeClr>
                </a:solidFill>
                <a:latin typeface="Arial Narrow" panose="020B0606020202030204" pitchFamily="34" charset="0"/>
              </a:rPr>
              <a:t> es </a:t>
            </a:r>
            <a:r>
              <a:rPr lang="en-US" sz="2000" i="1" dirty="0" err="1" smtClean="0">
                <a:solidFill>
                  <a:schemeClr val="accent4">
                    <a:lumMod val="60000"/>
                    <a:lumOff val="40000"/>
                  </a:schemeClr>
                </a:solidFill>
                <a:latin typeface="Arial Narrow" panose="020B0606020202030204" pitchFamily="34" charset="0"/>
              </a:rPr>
              <a:t>mejor</a:t>
            </a:r>
            <a:r>
              <a:rPr lang="en-US" sz="2000" i="1" dirty="0" smtClean="0">
                <a:solidFill>
                  <a:schemeClr val="accent4">
                    <a:lumMod val="60000"/>
                    <a:lumOff val="40000"/>
                  </a:schemeClr>
                </a:solidFill>
                <a:latin typeface="Arial Narrow" panose="020B0606020202030204" pitchFamily="34" charset="0"/>
              </a:rPr>
              <a:t>?</a:t>
            </a:r>
            <a:endParaRPr lang="en-US" sz="2000" i="1" dirty="0">
              <a:solidFill>
                <a:schemeClr val="accent4">
                  <a:lumMod val="60000"/>
                  <a:lumOff val="40000"/>
                </a:schemeClr>
              </a:solidFill>
              <a:latin typeface="Arial Narrow" panose="020B0606020202030204" pitchFamily="34" charset="0"/>
            </a:endParaRPr>
          </a:p>
        </p:txBody>
      </p:sp>
      <p:pic>
        <p:nvPicPr>
          <p:cNvPr id="7" name="Picture 6"/>
          <p:cNvPicPr>
            <a:picLocks noChangeAspect="1"/>
          </p:cNvPicPr>
          <p:nvPr/>
        </p:nvPicPr>
        <p:blipFill>
          <a:blip r:embed="rId2"/>
          <a:stretch>
            <a:fillRect/>
          </a:stretch>
        </p:blipFill>
        <p:spPr>
          <a:xfrm>
            <a:off x="1280475" y="26260"/>
            <a:ext cx="8964276" cy="6449325"/>
          </a:xfrm>
          <a:prstGeom prst="rect">
            <a:avLst/>
          </a:prstGeom>
        </p:spPr>
      </p:pic>
      <p:sp>
        <p:nvSpPr>
          <p:cNvPr id="8" name="TextBox 7"/>
          <p:cNvSpPr txBox="1"/>
          <p:nvPr/>
        </p:nvSpPr>
        <p:spPr>
          <a:xfrm>
            <a:off x="3196915" y="3746637"/>
            <a:ext cx="5131396" cy="584775"/>
          </a:xfrm>
          <a:prstGeom prst="rect">
            <a:avLst/>
          </a:prstGeom>
          <a:solidFill>
            <a:srgbClr val="FF0000">
              <a:alpha val="67059"/>
            </a:srgbClr>
          </a:solidFill>
          <a:ln>
            <a:noFill/>
          </a:ln>
        </p:spPr>
        <p:txBody>
          <a:bodyPr wrap="square" rtlCol="0">
            <a:spAutoFit/>
          </a:bodyPr>
          <a:lstStyle/>
          <a:p>
            <a:r>
              <a:rPr lang="en-US" sz="3200" dirty="0" smtClean="0">
                <a:solidFill>
                  <a:schemeClr val="bg1"/>
                </a:solidFill>
                <a:latin typeface="Arial Narrow" panose="020B0606020202030204" pitchFamily="34" charset="0"/>
              </a:rPr>
              <a:t>Es </a:t>
            </a:r>
            <a:r>
              <a:rPr lang="en-US" sz="3200" dirty="0" err="1" smtClean="0">
                <a:solidFill>
                  <a:schemeClr val="bg1"/>
                </a:solidFill>
                <a:latin typeface="Arial Narrow" panose="020B0606020202030204" pitchFamily="34" charset="0"/>
              </a:rPr>
              <a:t>una</a:t>
            </a:r>
            <a:r>
              <a:rPr lang="en-US" sz="3200" dirty="0" smtClean="0">
                <a:solidFill>
                  <a:schemeClr val="bg1"/>
                </a:solidFill>
                <a:latin typeface="Arial Narrow" panose="020B0606020202030204" pitchFamily="34" charset="0"/>
              </a:rPr>
              <a:t> </a:t>
            </a:r>
            <a:r>
              <a:rPr lang="en-US" sz="3200" dirty="0" err="1" smtClean="0">
                <a:solidFill>
                  <a:schemeClr val="bg1"/>
                </a:solidFill>
                <a:latin typeface="Arial Narrow" panose="020B0606020202030204" pitchFamily="34" charset="0"/>
              </a:rPr>
              <a:t>pregunta</a:t>
            </a:r>
            <a:r>
              <a:rPr lang="en-US" sz="3200" dirty="0" smtClean="0">
                <a:solidFill>
                  <a:schemeClr val="bg1"/>
                </a:solidFill>
                <a:latin typeface="Arial Narrow" panose="020B0606020202030204" pitchFamily="34" charset="0"/>
              </a:rPr>
              <a:t> mal </a:t>
            </a:r>
            <a:r>
              <a:rPr lang="en-US" sz="3200" dirty="0" err="1" smtClean="0">
                <a:solidFill>
                  <a:schemeClr val="bg1"/>
                </a:solidFill>
                <a:latin typeface="Arial Narrow" panose="020B0606020202030204" pitchFamily="34" charset="0"/>
              </a:rPr>
              <a:t>formulada</a:t>
            </a:r>
            <a:endParaRPr lang="es-ES" sz="3200" dirty="0">
              <a:solidFill>
                <a:schemeClr val="bg1"/>
              </a:solidFill>
              <a:latin typeface="Arial Narrow" panose="020B0606020202030204" pitchFamily="34" charset="0"/>
            </a:endParaRPr>
          </a:p>
        </p:txBody>
      </p:sp>
      <p:sp>
        <p:nvSpPr>
          <p:cNvPr id="9" name="Footer Placeholder 8"/>
          <p:cNvSpPr>
            <a:spLocks noGrp="1"/>
          </p:cNvSpPr>
          <p:nvPr>
            <p:ph type="ftr" sz="quarter" idx="11"/>
          </p:nvPr>
        </p:nvSpPr>
        <p:spPr/>
        <p:txBody>
          <a:bodyPr/>
          <a:lstStyle/>
          <a:p>
            <a:pPr algn="l"/>
            <a:r>
              <a:rPr lang="en-US" smtClean="0"/>
              <a:t>(C) LP Curso 2022</a:t>
            </a:r>
            <a:endParaRPr lang="en-US" dirty="0"/>
          </a:p>
        </p:txBody>
      </p:sp>
    </p:spTree>
    <p:extLst>
      <p:ext uri="{BB962C8B-B14F-4D97-AF65-F5344CB8AC3E}">
        <p14:creationId xmlns:p14="http://schemas.microsoft.com/office/powerpoint/2010/main" val="175895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5ADDC752-80C7-41F7-AA05-3E1BE1029531}" type="slidenum">
              <a:rPr lang="en-US" smtClean="0"/>
              <a:t>40</a:t>
            </a:fld>
            <a:endParaRPr lang="en-US"/>
          </a:p>
        </p:txBody>
      </p:sp>
      <p:sp>
        <p:nvSpPr>
          <p:cNvPr id="4" name="Footer Placeholder 3"/>
          <p:cNvSpPr>
            <a:spLocks noGrp="1"/>
          </p:cNvSpPr>
          <p:nvPr>
            <p:ph type="ftr" sz="quarter" idx="11"/>
          </p:nvPr>
        </p:nvSpPr>
        <p:spPr/>
        <p:txBody>
          <a:bodyPr/>
          <a:lstStyle/>
          <a:p>
            <a:pPr algn="l"/>
            <a:r>
              <a:rPr lang="en-US" smtClean="0"/>
              <a:t>(C) LP Curso 2022</a:t>
            </a:r>
            <a:endParaRPr lang="en-US" dirty="0"/>
          </a:p>
        </p:txBody>
      </p:sp>
    </p:spTree>
    <p:extLst>
      <p:ext uri="{BB962C8B-B14F-4D97-AF65-F5344CB8AC3E}">
        <p14:creationId xmlns:p14="http://schemas.microsoft.com/office/powerpoint/2010/main" val="14366140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ADDC752-80C7-41F7-AA05-3E1BE1029531}" type="slidenum">
              <a:rPr lang="en-US" smtClean="0"/>
              <a:t>5</a:t>
            </a:fld>
            <a:endParaRPr lang="en-US" dirty="0"/>
          </a:p>
        </p:txBody>
      </p:sp>
      <p:sp>
        <p:nvSpPr>
          <p:cNvPr id="7" name="Title 1"/>
          <p:cNvSpPr>
            <a:spLocks noGrp="1"/>
          </p:cNvSpPr>
          <p:nvPr>
            <p:ph type="title"/>
          </p:nvPr>
        </p:nvSpPr>
        <p:spPr>
          <a:xfrm>
            <a:off x="96819" y="104741"/>
            <a:ext cx="4238514" cy="605264"/>
          </a:xfrm>
          <a:solidFill>
            <a:srgbClr val="2E75B6">
              <a:alpha val="60000"/>
            </a:srgbClr>
          </a:solidFill>
        </p:spPr>
        <p:txBody>
          <a:bodyPr>
            <a:normAutofit/>
          </a:bodyPr>
          <a:lstStyle/>
          <a:p>
            <a:r>
              <a:rPr lang="en-US" sz="3200" cap="small" dirty="0" smtClean="0">
                <a:solidFill>
                  <a:schemeClr val="bg1"/>
                </a:solidFill>
                <a:latin typeface="+mn-lt"/>
              </a:rPr>
              <a:t>¿</a:t>
            </a:r>
            <a:r>
              <a:rPr lang="en-US" sz="3200" cap="small" dirty="0" err="1" smtClean="0">
                <a:solidFill>
                  <a:schemeClr val="bg1"/>
                </a:solidFill>
                <a:latin typeface="+mn-lt"/>
              </a:rPr>
              <a:t>Qué</a:t>
            </a:r>
            <a:r>
              <a:rPr lang="en-US" sz="3200" cap="small" dirty="0" smtClean="0">
                <a:solidFill>
                  <a:schemeClr val="bg1"/>
                </a:solidFill>
                <a:latin typeface="+mn-lt"/>
              </a:rPr>
              <a:t> </a:t>
            </a:r>
            <a:r>
              <a:rPr lang="en-US" sz="3200" cap="small" dirty="0" err="1" smtClean="0">
                <a:solidFill>
                  <a:schemeClr val="bg1"/>
                </a:solidFill>
                <a:latin typeface="+mn-lt"/>
              </a:rPr>
              <a:t>lenguaje</a:t>
            </a:r>
            <a:r>
              <a:rPr lang="en-US" sz="3200" cap="small" dirty="0" smtClean="0">
                <a:solidFill>
                  <a:schemeClr val="bg1"/>
                </a:solidFill>
                <a:latin typeface="+mn-lt"/>
              </a:rPr>
              <a:t> </a:t>
            </a:r>
            <a:r>
              <a:rPr lang="en-US" sz="3200" cap="small" dirty="0" err="1" smtClean="0">
                <a:solidFill>
                  <a:schemeClr val="bg1"/>
                </a:solidFill>
                <a:latin typeface="+mn-lt"/>
              </a:rPr>
              <a:t>escoger</a:t>
            </a:r>
            <a:r>
              <a:rPr lang="en-US" sz="3200" cap="small" dirty="0" smtClean="0">
                <a:solidFill>
                  <a:schemeClr val="bg1"/>
                </a:solidFill>
                <a:latin typeface="+mn-lt"/>
              </a:rPr>
              <a:t>?</a:t>
            </a:r>
            <a:endParaRPr lang="en-US" sz="4000" cap="small" dirty="0">
              <a:solidFill>
                <a:schemeClr val="bg1"/>
              </a:solidFill>
              <a:latin typeface="+mn-lt"/>
            </a:endParaRPr>
          </a:p>
        </p:txBody>
      </p:sp>
      <p:sp>
        <p:nvSpPr>
          <p:cNvPr id="8" name="Rectangle 7"/>
          <p:cNvSpPr/>
          <p:nvPr/>
        </p:nvSpPr>
        <p:spPr>
          <a:xfrm>
            <a:off x="1515932" y="829657"/>
            <a:ext cx="8466268" cy="5709255"/>
          </a:xfrm>
          <a:prstGeom prst="rect">
            <a:avLst/>
          </a:prstGeom>
        </p:spPr>
        <p:txBody>
          <a:bodyPr wrap="square">
            <a:spAutoFit/>
          </a:bodyPr>
          <a:lstStyle/>
          <a:p>
            <a:pPr marL="457200" indent="-457200">
              <a:spcBef>
                <a:spcPts val="600"/>
              </a:spcBef>
              <a:buFont typeface="+mj-lt"/>
              <a:buAutoNum type="arabicPeriod"/>
            </a:pPr>
            <a:r>
              <a:rPr lang="en-US" sz="2400" dirty="0" smtClean="0"/>
              <a:t>¿El </a:t>
            </a:r>
            <a:r>
              <a:rPr lang="en-US" sz="2400" dirty="0" err="1" smtClean="0"/>
              <a:t>más</a:t>
            </a:r>
            <a:r>
              <a:rPr lang="en-US" sz="2400" dirty="0" smtClean="0"/>
              <a:t> popular?</a:t>
            </a:r>
          </a:p>
          <a:p>
            <a:pPr marL="800100" lvl="1" indent="-342900">
              <a:spcBef>
                <a:spcPts val="600"/>
              </a:spcBef>
              <a:buFont typeface="Arial" panose="020B0604020202020204" pitchFamily="34" charset="0"/>
              <a:buChar char="•"/>
            </a:pPr>
            <a:r>
              <a:rPr lang="en-US" sz="2000" dirty="0" smtClean="0">
                <a:solidFill>
                  <a:srgbClr val="C00000"/>
                </a:solidFill>
              </a:rPr>
              <a:t>¿el </a:t>
            </a:r>
            <a:r>
              <a:rPr lang="en-US" sz="2000" dirty="0" err="1" smtClean="0">
                <a:solidFill>
                  <a:srgbClr val="C00000"/>
                </a:solidFill>
              </a:rPr>
              <a:t>más</a:t>
            </a:r>
            <a:r>
              <a:rPr lang="en-US" sz="2000" dirty="0" smtClean="0">
                <a:solidFill>
                  <a:srgbClr val="C00000"/>
                </a:solidFill>
              </a:rPr>
              <a:t> </a:t>
            </a:r>
            <a:r>
              <a:rPr lang="en-US" sz="2000" dirty="0" err="1" smtClean="0">
                <a:solidFill>
                  <a:srgbClr val="C00000"/>
                </a:solidFill>
              </a:rPr>
              <a:t>usado</a:t>
            </a:r>
            <a:r>
              <a:rPr lang="en-US" sz="2000" dirty="0" smtClean="0">
                <a:solidFill>
                  <a:srgbClr val="C00000"/>
                </a:solidFill>
              </a:rPr>
              <a:t>?</a:t>
            </a:r>
          </a:p>
          <a:p>
            <a:pPr marL="800100" lvl="1" indent="-342900">
              <a:spcBef>
                <a:spcPts val="600"/>
              </a:spcBef>
              <a:buFont typeface="Arial" panose="020B0604020202020204" pitchFamily="34" charset="0"/>
              <a:buChar char="•"/>
            </a:pPr>
            <a:r>
              <a:rPr lang="en-US" sz="2000" dirty="0" smtClean="0">
                <a:solidFill>
                  <a:srgbClr val="C00000"/>
                </a:solidFill>
              </a:rPr>
              <a:t>¿el que </a:t>
            </a:r>
            <a:r>
              <a:rPr lang="en-US" sz="2000" dirty="0" err="1" smtClean="0">
                <a:solidFill>
                  <a:srgbClr val="C00000"/>
                </a:solidFill>
              </a:rPr>
              <a:t>está</a:t>
            </a:r>
            <a:r>
              <a:rPr lang="en-US" sz="2000" dirty="0" smtClean="0">
                <a:solidFill>
                  <a:srgbClr val="C00000"/>
                </a:solidFill>
              </a:rPr>
              <a:t> </a:t>
            </a:r>
            <a:r>
              <a:rPr lang="en-US" sz="2000" dirty="0" err="1" smtClean="0">
                <a:solidFill>
                  <a:srgbClr val="C00000"/>
                </a:solidFill>
              </a:rPr>
              <a:t>despertando</a:t>
            </a:r>
            <a:r>
              <a:rPr lang="en-US" sz="2000" dirty="0" smtClean="0">
                <a:solidFill>
                  <a:srgbClr val="C00000"/>
                </a:solidFill>
              </a:rPr>
              <a:t> </a:t>
            </a:r>
            <a:r>
              <a:rPr lang="en-US" sz="2000" dirty="0" err="1" smtClean="0">
                <a:solidFill>
                  <a:srgbClr val="C00000"/>
                </a:solidFill>
              </a:rPr>
              <a:t>más</a:t>
            </a:r>
            <a:r>
              <a:rPr lang="en-US" sz="2000" dirty="0" smtClean="0">
                <a:solidFill>
                  <a:srgbClr val="C00000"/>
                </a:solidFill>
              </a:rPr>
              <a:t> </a:t>
            </a:r>
            <a:r>
              <a:rPr lang="en-US" sz="2000" dirty="0" err="1" smtClean="0">
                <a:solidFill>
                  <a:srgbClr val="C00000"/>
                </a:solidFill>
              </a:rPr>
              <a:t>interés</a:t>
            </a:r>
            <a:r>
              <a:rPr lang="en-US" sz="2000" dirty="0" smtClean="0">
                <a:solidFill>
                  <a:srgbClr val="C00000"/>
                </a:solidFill>
              </a:rPr>
              <a:t>?</a:t>
            </a:r>
            <a:endParaRPr lang="en-US" sz="2000" dirty="0">
              <a:solidFill>
                <a:srgbClr val="C00000"/>
              </a:solidFill>
            </a:endParaRPr>
          </a:p>
          <a:p>
            <a:pPr marL="457200" indent="-457200">
              <a:spcBef>
                <a:spcPts val="600"/>
              </a:spcBef>
              <a:buFont typeface="+mj-lt"/>
              <a:buAutoNum type="arabicPeriod"/>
            </a:pPr>
            <a:r>
              <a:rPr lang="en-US" sz="2400" dirty="0"/>
              <a:t>¿Para el que </a:t>
            </a:r>
            <a:r>
              <a:rPr lang="en-US" sz="2400" dirty="0" err="1"/>
              <a:t>haya</a:t>
            </a:r>
            <a:r>
              <a:rPr lang="en-US" sz="2400" dirty="0"/>
              <a:t> </a:t>
            </a:r>
            <a:r>
              <a:rPr lang="en-US" sz="2400" dirty="0" err="1"/>
              <a:t>más</a:t>
            </a:r>
            <a:r>
              <a:rPr lang="en-US" sz="2400" dirty="0"/>
              <a:t> </a:t>
            </a:r>
            <a:r>
              <a:rPr lang="en-US" sz="2400" dirty="0" err="1"/>
              <a:t>ofertas</a:t>
            </a:r>
            <a:r>
              <a:rPr lang="en-US" sz="2400" dirty="0"/>
              <a:t> de </a:t>
            </a:r>
            <a:r>
              <a:rPr lang="en-US" sz="2400" dirty="0" err="1"/>
              <a:t>trabajo</a:t>
            </a:r>
            <a:r>
              <a:rPr lang="en-US" sz="2400" dirty="0" smtClean="0"/>
              <a:t>?</a:t>
            </a:r>
          </a:p>
          <a:p>
            <a:pPr marL="457200" indent="-457200">
              <a:spcBef>
                <a:spcPts val="600"/>
              </a:spcBef>
              <a:buFont typeface="+mj-lt"/>
              <a:buAutoNum type="arabicPeriod"/>
            </a:pPr>
            <a:r>
              <a:rPr lang="en-US" sz="2400" dirty="0" smtClean="0"/>
              <a:t>¿El </a:t>
            </a:r>
            <a:r>
              <a:rPr lang="en-US" sz="2400" dirty="0" err="1" smtClean="0"/>
              <a:t>mejor</a:t>
            </a:r>
            <a:r>
              <a:rPr lang="en-US" sz="2400" dirty="0" smtClean="0"/>
              <a:t> </a:t>
            </a:r>
            <a:r>
              <a:rPr lang="en-US" sz="2400" dirty="0" err="1" smtClean="0"/>
              <a:t>pagado</a:t>
            </a:r>
            <a:r>
              <a:rPr lang="en-US" sz="2400" dirty="0" smtClean="0"/>
              <a:t>?</a:t>
            </a:r>
            <a:endParaRPr lang="en-US" sz="2400" dirty="0"/>
          </a:p>
          <a:p>
            <a:pPr marL="457200" indent="-457200">
              <a:spcBef>
                <a:spcPts val="600"/>
              </a:spcBef>
              <a:buFont typeface="+mj-lt"/>
              <a:buAutoNum type="arabicPeriod"/>
            </a:pPr>
            <a:r>
              <a:rPr lang="en-US" sz="2400" dirty="0" smtClean="0"/>
              <a:t>¿</a:t>
            </a:r>
            <a:r>
              <a:rPr lang="en-US" sz="2400" dirty="0"/>
              <a:t>El </a:t>
            </a:r>
            <a:r>
              <a:rPr lang="en-US" sz="2400" dirty="0" err="1"/>
              <a:t>más</a:t>
            </a:r>
            <a:r>
              <a:rPr lang="en-US" sz="2400" dirty="0"/>
              <a:t> </a:t>
            </a:r>
            <a:r>
              <a:rPr lang="en-US" sz="2400" dirty="0" err="1"/>
              <a:t>utilizado</a:t>
            </a:r>
            <a:r>
              <a:rPr lang="en-US" sz="2400" dirty="0"/>
              <a:t> para el </a:t>
            </a:r>
            <a:r>
              <a:rPr lang="en-US" sz="2400" dirty="0" err="1"/>
              <a:t>tipo</a:t>
            </a:r>
            <a:r>
              <a:rPr lang="en-US" sz="2400" dirty="0"/>
              <a:t> de </a:t>
            </a:r>
            <a:r>
              <a:rPr lang="en-US" sz="2400" dirty="0" err="1"/>
              <a:t>problema</a:t>
            </a:r>
            <a:r>
              <a:rPr lang="en-US" sz="2400" dirty="0"/>
              <a:t> que </a:t>
            </a:r>
            <a:r>
              <a:rPr lang="en-US" sz="2400" dirty="0" err="1"/>
              <a:t>quiero</a:t>
            </a:r>
            <a:r>
              <a:rPr lang="en-US" sz="2400" dirty="0"/>
              <a:t> resolver</a:t>
            </a:r>
            <a:r>
              <a:rPr lang="en-US" sz="2400" dirty="0" smtClean="0"/>
              <a:t>?</a:t>
            </a:r>
          </a:p>
          <a:p>
            <a:pPr marL="914400" lvl="1" indent="-457200">
              <a:spcBef>
                <a:spcPts val="600"/>
              </a:spcBef>
              <a:buFont typeface="Arial" panose="020B0604020202020204" pitchFamily="34" charset="0"/>
              <a:buChar char="•"/>
            </a:pPr>
            <a:r>
              <a:rPr lang="en-US" sz="2000" dirty="0" err="1">
                <a:solidFill>
                  <a:srgbClr val="C00000"/>
                </a:solidFill>
              </a:rPr>
              <a:t>Orientado</a:t>
            </a:r>
            <a:r>
              <a:rPr lang="en-US" sz="2000" dirty="0">
                <a:solidFill>
                  <a:srgbClr val="C00000"/>
                </a:solidFill>
              </a:rPr>
              <a:t> al </a:t>
            </a:r>
            <a:r>
              <a:rPr lang="en-US" sz="2000" dirty="0" err="1">
                <a:solidFill>
                  <a:srgbClr val="C00000"/>
                </a:solidFill>
              </a:rPr>
              <a:t>tipo</a:t>
            </a:r>
            <a:r>
              <a:rPr lang="en-US" sz="2000" dirty="0">
                <a:solidFill>
                  <a:srgbClr val="C00000"/>
                </a:solidFill>
              </a:rPr>
              <a:t> de </a:t>
            </a:r>
            <a:r>
              <a:rPr lang="en-US" sz="2000" dirty="0" err="1">
                <a:solidFill>
                  <a:srgbClr val="C00000"/>
                </a:solidFill>
              </a:rPr>
              <a:t>problema</a:t>
            </a:r>
            <a:endParaRPr lang="en-US" sz="2000" dirty="0">
              <a:solidFill>
                <a:srgbClr val="C00000"/>
              </a:solidFill>
            </a:endParaRPr>
          </a:p>
          <a:p>
            <a:pPr marL="914400" lvl="1" indent="-457200">
              <a:spcBef>
                <a:spcPts val="600"/>
              </a:spcBef>
              <a:buFont typeface="Arial" panose="020B0604020202020204" pitchFamily="34" charset="0"/>
              <a:buChar char="•"/>
            </a:pPr>
            <a:r>
              <a:rPr lang="en-US" sz="2000" dirty="0" err="1">
                <a:solidFill>
                  <a:srgbClr val="C00000"/>
                </a:solidFill>
              </a:rPr>
              <a:t>Porque</a:t>
            </a:r>
            <a:r>
              <a:rPr lang="en-US" sz="2000" dirty="0">
                <a:solidFill>
                  <a:srgbClr val="C00000"/>
                </a:solidFill>
              </a:rPr>
              <a:t> </a:t>
            </a:r>
            <a:r>
              <a:rPr lang="en-US" sz="2000" dirty="0" err="1">
                <a:solidFill>
                  <a:srgbClr val="C00000"/>
                </a:solidFill>
              </a:rPr>
              <a:t>ejecuta</a:t>
            </a:r>
            <a:r>
              <a:rPr lang="en-US" sz="2000" dirty="0">
                <a:solidFill>
                  <a:srgbClr val="C00000"/>
                </a:solidFill>
              </a:rPr>
              <a:t> </a:t>
            </a:r>
            <a:r>
              <a:rPr lang="en-US" sz="2000" dirty="0" err="1">
                <a:solidFill>
                  <a:srgbClr val="C00000"/>
                </a:solidFill>
              </a:rPr>
              <a:t>más</a:t>
            </a:r>
            <a:r>
              <a:rPr lang="en-US" sz="2000" dirty="0">
                <a:solidFill>
                  <a:srgbClr val="C00000"/>
                </a:solidFill>
              </a:rPr>
              <a:t> </a:t>
            </a:r>
            <a:r>
              <a:rPr lang="en-US" sz="2000" dirty="0" err="1">
                <a:solidFill>
                  <a:srgbClr val="C00000"/>
                </a:solidFill>
              </a:rPr>
              <a:t>eficientemente</a:t>
            </a:r>
            <a:endParaRPr lang="en-US" sz="2000" dirty="0">
              <a:solidFill>
                <a:srgbClr val="C00000"/>
              </a:solidFill>
            </a:endParaRPr>
          </a:p>
          <a:p>
            <a:pPr marL="914400" lvl="1" indent="-457200">
              <a:spcBef>
                <a:spcPts val="600"/>
              </a:spcBef>
              <a:buFont typeface="Arial" panose="020B0604020202020204" pitchFamily="34" charset="0"/>
              <a:buChar char="•"/>
            </a:pPr>
            <a:r>
              <a:rPr lang="en-US" sz="2000" dirty="0" err="1">
                <a:solidFill>
                  <a:srgbClr val="C00000"/>
                </a:solidFill>
              </a:rPr>
              <a:t>Porque</a:t>
            </a:r>
            <a:r>
              <a:rPr lang="en-US" sz="2000" dirty="0">
                <a:solidFill>
                  <a:srgbClr val="C00000"/>
                </a:solidFill>
              </a:rPr>
              <a:t> </a:t>
            </a:r>
            <a:r>
              <a:rPr lang="en-US" sz="2000" dirty="0" err="1">
                <a:solidFill>
                  <a:srgbClr val="C00000"/>
                </a:solidFill>
              </a:rPr>
              <a:t>tiene</a:t>
            </a:r>
            <a:r>
              <a:rPr lang="en-US" sz="2000" dirty="0">
                <a:solidFill>
                  <a:srgbClr val="C00000"/>
                </a:solidFill>
              </a:rPr>
              <a:t> </a:t>
            </a:r>
            <a:r>
              <a:rPr lang="en-US" sz="2000" dirty="0" err="1">
                <a:solidFill>
                  <a:srgbClr val="C00000"/>
                </a:solidFill>
              </a:rPr>
              <a:t>mejores</a:t>
            </a:r>
            <a:r>
              <a:rPr lang="en-US" sz="2000" dirty="0">
                <a:solidFill>
                  <a:srgbClr val="C00000"/>
                </a:solidFill>
              </a:rPr>
              <a:t> </a:t>
            </a:r>
            <a:r>
              <a:rPr lang="en-US" sz="2000" dirty="0" err="1">
                <a:solidFill>
                  <a:srgbClr val="C00000"/>
                </a:solidFill>
              </a:rPr>
              <a:t>herramientas</a:t>
            </a:r>
            <a:r>
              <a:rPr lang="en-US" sz="2000" dirty="0">
                <a:solidFill>
                  <a:srgbClr val="C00000"/>
                </a:solidFill>
              </a:rPr>
              <a:t> de </a:t>
            </a:r>
            <a:r>
              <a:rPr lang="en-US" sz="2000" dirty="0" err="1">
                <a:solidFill>
                  <a:srgbClr val="C00000"/>
                </a:solidFill>
              </a:rPr>
              <a:t>desarrollo</a:t>
            </a:r>
            <a:endParaRPr lang="en-US" sz="2000" dirty="0">
              <a:solidFill>
                <a:srgbClr val="C00000"/>
              </a:solidFill>
            </a:endParaRPr>
          </a:p>
          <a:p>
            <a:pPr marL="457200" indent="-457200">
              <a:spcBef>
                <a:spcPts val="600"/>
              </a:spcBef>
              <a:buFont typeface="+mj-lt"/>
              <a:buAutoNum type="arabicPeriod"/>
            </a:pPr>
            <a:r>
              <a:rPr lang="en-US" sz="2400" dirty="0" smtClean="0"/>
              <a:t>¿</a:t>
            </a:r>
            <a:r>
              <a:rPr lang="en-US" sz="2400" dirty="0" err="1" smtClean="0"/>
              <a:t>Cuál</a:t>
            </a:r>
            <a:r>
              <a:rPr lang="en-US" sz="2400" dirty="0" smtClean="0"/>
              <a:t> es el </a:t>
            </a:r>
            <a:r>
              <a:rPr lang="en-US" sz="2400" dirty="0" err="1" smtClean="0"/>
              <a:t>mejor</a:t>
            </a:r>
            <a:r>
              <a:rPr lang="en-US" sz="2400" dirty="0" smtClean="0"/>
              <a:t> para </a:t>
            </a:r>
            <a:r>
              <a:rPr lang="en-US" sz="2400" dirty="0" err="1" smtClean="0"/>
              <a:t>aprender</a:t>
            </a:r>
            <a:r>
              <a:rPr lang="en-US" sz="2400" dirty="0" smtClean="0"/>
              <a:t>?</a:t>
            </a:r>
          </a:p>
          <a:p>
            <a:pPr marL="914400" lvl="1" indent="-457200">
              <a:spcBef>
                <a:spcPts val="600"/>
              </a:spcBef>
              <a:buFont typeface="Arial" panose="020B0604020202020204" pitchFamily="34" charset="0"/>
              <a:buChar char="•"/>
            </a:pPr>
            <a:r>
              <a:rPr lang="en-US" sz="2000" dirty="0" smtClean="0">
                <a:solidFill>
                  <a:srgbClr val="C00000"/>
                </a:solidFill>
              </a:rPr>
              <a:t>¿El que </a:t>
            </a:r>
            <a:r>
              <a:rPr lang="en-US" sz="2000" dirty="0" err="1" smtClean="0">
                <a:solidFill>
                  <a:srgbClr val="C00000"/>
                </a:solidFill>
              </a:rPr>
              <a:t>mejor</a:t>
            </a:r>
            <a:r>
              <a:rPr lang="en-US" sz="2000" dirty="0" smtClean="0">
                <a:solidFill>
                  <a:srgbClr val="C00000"/>
                </a:solidFill>
              </a:rPr>
              <a:t> me </a:t>
            </a:r>
            <a:r>
              <a:rPr lang="en-US" sz="2000" dirty="0" err="1" smtClean="0">
                <a:solidFill>
                  <a:srgbClr val="C00000"/>
                </a:solidFill>
              </a:rPr>
              <a:t>sirve</a:t>
            </a:r>
            <a:r>
              <a:rPr lang="en-US" sz="2000" dirty="0" smtClean="0">
                <a:solidFill>
                  <a:srgbClr val="C00000"/>
                </a:solidFill>
              </a:rPr>
              <a:t> de base para </a:t>
            </a:r>
            <a:r>
              <a:rPr lang="en-US" sz="2000" dirty="0" err="1" smtClean="0">
                <a:solidFill>
                  <a:srgbClr val="C00000"/>
                </a:solidFill>
              </a:rPr>
              <a:t>estudiar</a:t>
            </a:r>
            <a:r>
              <a:rPr lang="en-US" sz="2000" dirty="0" smtClean="0">
                <a:solidFill>
                  <a:srgbClr val="C00000"/>
                </a:solidFill>
              </a:rPr>
              <a:t> </a:t>
            </a:r>
            <a:r>
              <a:rPr lang="en-US" sz="2000" dirty="0" err="1" smtClean="0">
                <a:solidFill>
                  <a:srgbClr val="C00000"/>
                </a:solidFill>
              </a:rPr>
              <a:t>otros</a:t>
            </a:r>
            <a:r>
              <a:rPr lang="en-US" sz="2000" dirty="0" smtClean="0">
                <a:solidFill>
                  <a:srgbClr val="C00000"/>
                </a:solidFill>
              </a:rPr>
              <a:t>?</a:t>
            </a:r>
          </a:p>
          <a:p>
            <a:pPr marL="914400" lvl="1" indent="-457200">
              <a:spcBef>
                <a:spcPts val="600"/>
              </a:spcBef>
              <a:buFont typeface="Arial" panose="020B0604020202020204" pitchFamily="34" charset="0"/>
              <a:buChar char="•"/>
            </a:pPr>
            <a:r>
              <a:rPr lang="en-US" sz="2000" dirty="0" smtClean="0">
                <a:solidFill>
                  <a:srgbClr val="C00000"/>
                </a:solidFill>
              </a:rPr>
              <a:t>¿El </a:t>
            </a:r>
            <a:r>
              <a:rPr lang="en-US" sz="2000" dirty="0" err="1" smtClean="0">
                <a:solidFill>
                  <a:srgbClr val="C00000"/>
                </a:solidFill>
              </a:rPr>
              <a:t>más</a:t>
            </a:r>
            <a:r>
              <a:rPr lang="en-US" sz="2000" dirty="0" smtClean="0">
                <a:solidFill>
                  <a:srgbClr val="C00000"/>
                </a:solidFill>
              </a:rPr>
              <a:t> </a:t>
            </a:r>
            <a:r>
              <a:rPr lang="en-US" sz="2000" dirty="0" err="1" smtClean="0">
                <a:solidFill>
                  <a:srgbClr val="C00000"/>
                </a:solidFill>
              </a:rPr>
              <a:t>fácil</a:t>
            </a:r>
            <a:r>
              <a:rPr lang="en-US" sz="2000" dirty="0" smtClean="0">
                <a:solidFill>
                  <a:srgbClr val="C00000"/>
                </a:solidFill>
              </a:rPr>
              <a:t> o el que </a:t>
            </a:r>
            <a:r>
              <a:rPr lang="en-US" sz="2000" dirty="0" err="1" smtClean="0">
                <a:solidFill>
                  <a:srgbClr val="C00000"/>
                </a:solidFill>
              </a:rPr>
              <a:t>mejores</a:t>
            </a:r>
            <a:r>
              <a:rPr lang="en-US" sz="2000" dirty="0" smtClean="0">
                <a:solidFill>
                  <a:srgbClr val="C00000"/>
                </a:solidFill>
              </a:rPr>
              <a:t> </a:t>
            </a:r>
            <a:r>
              <a:rPr lang="en-US" sz="2000" dirty="0" err="1" smtClean="0">
                <a:solidFill>
                  <a:srgbClr val="C00000"/>
                </a:solidFill>
              </a:rPr>
              <a:t>recursos</a:t>
            </a:r>
            <a:r>
              <a:rPr lang="en-US" sz="2000" dirty="0" smtClean="0">
                <a:solidFill>
                  <a:srgbClr val="C00000"/>
                </a:solidFill>
              </a:rPr>
              <a:t> </a:t>
            </a:r>
            <a:r>
              <a:rPr lang="en-US" sz="2000" dirty="0" err="1" smtClean="0">
                <a:solidFill>
                  <a:srgbClr val="C00000"/>
                </a:solidFill>
              </a:rPr>
              <a:t>tiene</a:t>
            </a:r>
            <a:r>
              <a:rPr lang="en-US" sz="2000" dirty="0" smtClean="0">
                <a:solidFill>
                  <a:srgbClr val="C00000"/>
                </a:solidFill>
              </a:rPr>
              <a:t>?</a:t>
            </a:r>
          </a:p>
          <a:p>
            <a:pPr marL="914400" lvl="1" indent="-457200">
              <a:spcBef>
                <a:spcPts val="600"/>
              </a:spcBef>
              <a:buFont typeface="Arial" panose="020B0604020202020204" pitchFamily="34" charset="0"/>
              <a:buChar char="•"/>
            </a:pPr>
            <a:r>
              <a:rPr lang="en-US" sz="2000" dirty="0" smtClean="0">
                <a:solidFill>
                  <a:srgbClr val="C00000"/>
                </a:solidFill>
              </a:rPr>
              <a:t>¿Para el que hay </a:t>
            </a:r>
            <a:r>
              <a:rPr lang="en-US" sz="2000" dirty="0" err="1" smtClean="0">
                <a:solidFill>
                  <a:srgbClr val="C00000"/>
                </a:solidFill>
              </a:rPr>
              <a:t>mejores</a:t>
            </a:r>
            <a:r>
              <a:rPr lang="en-US" sz="2000" dirty="0" smtClean="0">
                <a:solidFill>
                  <a:srgbClr val="C00000"/>
                </a:solidFill>
              </a:rPr>
              <a:t> </a:t>
            </a:r>
            <a:r>
              <a:rPr lang="en-US" sz="2000" dirty="0" err="1" smtClean="0">
                <a:solidFill>
                  <a:srgbClr val="C00000"/>
                </a:solidFill>
              </a:rPr>
              <a:t>libros</a:t>
            </a:r>
            <a:r>
              <a:rPr lang="en-US" sz="2000" dirty="0" smtClean="0">
                <a:solidFill>
                  <a:srgbClr val="C00000"/>
                </a:solidFill>
              </a:rPr>
              <a:t> y </a:t>
            </a:r>
            <a:r>
              <a:rPr lang="en-US" sz="2000" dirty="0" err="1" smtClean="0">
                <a:solidFill>
                  <a:srgbClr val="C00000"/>
                </a:solidFill>
              </a:rPr>
              <a:t>documentación</a:t>
            </a:r>
            <a:r>
              <a:rPr lang="en-US" sz="2000" dirty="0" smtClean="0">
                <a:solidFill>
                  <a:srgbClr val="C00000"/>
                </a:solidFill>
              </a:rPr>
              <a:t>?</a:t>
            </a:r>
          </a:p>
          <a:p>
            <a:pPr marL="914400" lvl="1" indent="-457200">
              <a:spcBef>
                <a:spcPts val="600"/>
              </a:spcBef>
              <a:buFont typeface="Arial" panose="020B0604020202020204" pitchFamily="34" charset="0"/>
              <a:buChar char="•"/>
            </a:pPr>
            <a:r>
              <a:rPr lang="en-US" sz="2000" dirty="0" smtClean="0">
                <a:solidFill>
                  <a:srgbClr val="C00000"/>
                </a:solidFill>
              </a:rPr>
              <a:t>¿El que </a:t>
            </a:r>
            <a:r>
              <a:rPr lang="en-US" sz="2000" dirty="0" err="1">
                <a:solidFill>
                  <a:srgbClr val="C00000"/>
                </a:solidFill>
              </a:rPr>
              <a:t>tiene</a:t>
            </a:r>
            <a:r>
              <a:rPr lang="en-US" sz="2000" dirty="0">
                <a:solidFill>
                  <a:srgbClr val="C00000"/>
                </a:solidFill>
              </a:rPr>
              <a:t> </a:t>
            </a:r>
            <a:r>
              <a:rPr lang="en-US" sz="2000" dirty="0" err="1">
                <a:solidFill>
                  <a:srgbClr val="C00000"/>
                </a:solidFill>
              </a:rPr>
              <a:t>más</a:t>
            </a:r>
            <a:r>
              <a:rPr lang="en-US" sz="2000" dirty="0">
                <a:solidFill>
                  <a:srgbClr val="C00000"/>
                </a:solidFill>
              </a:rPr>
              <a:t> P y R (Q &amp; A) </a:t>
            </a:r>
            <a:r>
              <a:rPr lang="en-US" sz="2000" dirty="0" err="1">
                <a:solidFill>
                  <a:srgbClr val="C00000"/>
                </a:solidFill>
              </a:rPr>
              <a:t>en</a:t>
            </a:r>
            <a:r>
              <a:rPr lang="en-US" sz="2000" dirty="0">
                <a:solidFill>
                  <a:srgbClr val="C00000"/>
                </a:solidFill>
              </a:rPr>
              <a:t> el </a:t>
            </a:r>
            <a:r>
              <a:rPr lang="en-US" sz="2000" dirty="0" err="1" smtClean="0">
                <a:solidFill>
                  <a:srgbClr val="C00000"/>
                </a:solidFill>
              </a:rPr>
              <a:t>ciberespacio</a:t>
            </a:r>
            <a:r>
              <a:rPr lang="en-US" sz="2000" dirty="0" smtClean="0">
                <a:solidFill>
                  <a:srgbClr val="C00000"/>
                </a:solidFill>
              </a:rPr>
              <a:t>?</a:t>
            </a:r>
            <a:endParaRPr lang="en-US" sz="2000" dirty="0">
              <a:solidFill>
                <a:srgbClr val="C00000"/>
              </a:solidFill>
            </a:endParaRPr>
          </a:p>
        </p:txBody>
      </p:sp>
      <p:sp>
        <p:nvSpPr>
          <p:cNvPr id="2" name="Footer Placeholder 1"/>
          <p:cNvSpPr>
            <a:spLocks noGrp="1"/>
          </p:cNvSpPr>
          <p:nvPr>
            <p:ph type="ftr" sz="quarter" idx="11"/>
          </p:nvPr>
        </p:nvSpPr>
        <p:spPr/>
        <p:txBody>
          <a:bodyPr/>
          <a:lstStyle/>
          <a:p>
            <a:pPr algn="l"/>
            <a:r>
              <a:rPr lang="en-US" smtClean="0"/>
              <a:t>(C) LP Curso 2022</a:t>
            </a:r>
            <a:endParaRPr lang="en-US" dirty="0"/>
          </a:p>
        </p:txBody>
      </p:sp>
    </p:spTree>
    <p:extLst>
      <p:ext uri="{BB962C8B-B14F-4D97-AF65-F5344CB8AC3E}">
        <p14:creationId xmlns:p14="http://schemas.microsoft.com/office/powerpoint/2010/main" val="332580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5ADDC752-80C7-41F7-AA05-3E1BE1029531}" type="slidenum">
              <a:rPr lang="en-US" smtClean="0"/>
              <a:t>6</a:t>
            </a:fld>
            <a:endParaRPr lang="en-US" dirty="0"/>
          </a:p>
        </p:txBody>
      </p:sp>
      <p:sp>
        <p:nvSpPr>
          <p:cNvPr id="7" name="Title 1"/>
          <p:cNvSpPr>
            <a:spLocks noGrp="1"/>
          </p:cNvSpPr>
          <p:nvPr>
            <p:ph type="title"/>
          </p:nvPr>
        </p:nvSpPr>
        <p:spPr>
          <a:xfrm>
            <a:off x="118333" y="147772"/>
            <a:ext cx="7044467" cy="414431"/>
          </a:xfrm>
          <a:solidFill>
            <a:srgbClr val="2E75B6">
              <a:alpha val="60000"/>
            </a:srgbClr>
          </a:solidFill>
        </p:spPr>
        <p:txBody>
          <a:bodyPr>
            <a:normAutofit fontScale="90000"/>
          </a:bodyPr>
          <a:lstStyle/>
          <a:p>
            <a:r>
              <a:rPr lang="en-US" sz="3200" b="1" dirty="0">
                <a:solidFill>
                  <a:schemeClr val="bg1"/>
                </a:solidFill>
              </a:rPr>
              <a:t>PYPL </a:t>
            </a:r>
            <a:r>
              <a:rPr lang="en-US" sz="3200" b="1" dirty="0" err="1">
                <a:solidFill>
                  <a:srgbClr val="FFFF00"/>
                </a:solidFill>
              </a:rPr>
              <a:t>P</a:t>
            </a:r>
            <a:r>
              <a:rPr lang="en-US" sz="3200" b="1" dirty="0" err="1" smtClean="0">
                <a:solidFill>
                  <a:schemeClr val="bg1"/>
                </a:solidFill>
              </a:rPr>
              <a:t>opularit</a:t>
            </a:r>
            <a:r>
              <a:rPr lang="en-US" sz="3200" dirty="0" err="1" smtClean="0">
                <a:solidFill>
                  <a:srgbClr val="FFFF00"/>
                </a:solidFill>
              </a:rPr>
              <a:t>Y</a:t>
            </a:r>
            <a:r>
              <a:rPr lang="en-US" sz="3200" b="1" dirty="0" smtClean="0">
                <a:solidFill>
                  <a:schemeClr val="bg1"/>
                </a:solidFill>
              </a:rPr>
              <a:t> </a:t>
            </a:r>
            <a:r>
              <a:rPr lang="en-US" sz="3200" b="1" dirty="0">
                <a:solidFill>
                  <a:schemeClr val="bg1"/>
                </a:solidFill>
              </a:rPr>
              <a:t>of </a:t>
            </a:r>
            <a:r>
              <a:rPr lang="en-US" sz="3200" b="1" dirty="0">
                <a:solidFill>
                  <a:srgbClr val="FFFF00"/>
                </a:solidFill>
              </a:rPr>
              <a:t>P</a:t>
            </a:r>
            <a:r>
              <a:rPr lang="en-US" sz="3200" b="1" dirty="0">
                <a:solidFill>
                  <a:schemeClr val="bg1"/>
                </a:solidFill>
              </a:rPr>
              <a:t>rogramming </a:t>
            </a:r>
            <a:r>
              <a:rPr lang="en-US" sz="3200" b="1" dirty="0">
                <a:solidFill>
                  <a:srgbClr val="FFFF00"/>
                </a:solidFill>
              </a:rPr>
              <a:t>L</a:t>
            </a:r>
            <a:r>
              <a:rPr lang="en-US" sz="3200" b="1" dirty="0">
                <a:solidFill>
                  <a:schemeClr val="bg1"/>
                </a:solidFill>
              </a:rPr>
              <a:t>anguage</a:t>
            </a:r>
          </a:p>
        </p:txBody>
      </p:sp>
      <p:pic>
        <p:nvPicPr>
          <p:cNvPr id="2" name="Picture 1"/>
          <p:cNvPicPr>
            <a:picLocks noChangeAspect="1"/>
          </p:cNvPicPr>
          <p:nvPr/>
        </p:nvPicPr>
        <p:blipFill>
          <a:blip r:embed="rId3"/>
          <a:stretch>
            <a:fillRect/>
          </a:stretch>
        </p:blipFill>
        <p:spPr>
          <a:xfrm>
            <a:off x="708242" y="699285"/>
            <a:ext cx="4679106" cy="5793590"/>
          </a:xfrm>
          <a:prstGeom prst="rect">
            <a:avLst/>
          </a:prstGeom>
        </p:spPr>
      </p:pic>
      <p:sp>
        <p:nvSpPr>
          <p:cNvPr id="20" name="Rectangle 19"/>
          <p:cNvSpPr/>
          <p:nvPr/>
        </p:nvSpPr>
        <p:spPr>
          <a:xfrm>
            <a:off x="7434494" y="147603"/>
            <a:ext cx="4198706" cy="369332"/>
          </a:xfrm>
          <a:prstGeom prst="rect">
            <a:avLst/>
          </a:prstGeom>
        </p:spPr>
        <p:txBody>
          <a:bodyPr wrap="square">
            <a:spAutoFit/>
          </a:bodyPr>
          <a:lstStyle/>
          <a:p>
            <a:r>
              <a:rPr lang="en-US" dirty="0">
                <a:solidFill>
                  <a:srgbClr val="0033CC"/>
                </a:solidFill>
                <a:latin typeface="Consolas" panose="020B0609020204030204" pitchFamily="49" charset="0"/>
              </a:rPr>
              <a:t>https://pypl.github.io/PYPL.html</a:t>
            </a:r>
          </a:p>
        </p:txBody>
      </p:sp>
      <p:pic>
        <p:nvPicPr>
          <p:cNvPr id="4" name="Picture 3"/>
          <p:cNvPicPr>
            <a:picLocks noChangeAspect="1"/>
          </p:cNvPicPr>
          <p:nvPr/>
        </p:nvPicPr>
        <p:blipFill>
          <a:blip r:embed="rId4"/>
          <a:stretch>
            <a:fillRect/>
          </a:stretch>
        </p:blipFill>
        <p:spPr>
          <a:xfrm>
            <a:off x="5611302" y="738946"/>
            <a:ext cx="4824788" cy="5753929"/>
          </a:xfrm>
          <a:prstGeom prst="rect">
            <a:avLst/>
          </a:prstGeom>
        </p:spPr>
      </p:pic>
      <p:sp>
        <p:nvSpPr>
          <p:cNvPr id="29" name="Rounded Rectangle 28"/>
          <p:cNvSpPr/>
          <p:nvPr/>
        </p:nvSpPr>
        <p:spPr>
          <a:xfrm>
            <a:off x="3606800" y="660400"/>
            <a:ext cx="1259840" cy="386080"/>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Sept 2021</a:t>
            </a:r>
            <a:endParaRPr lang="en-US" dirty="0"/>
          </a:p>
        </p:txBody>
      </p:sp>
      <p:sp>
        <p:nvSpPr>
          <p:cNvPr id="30" name="Rounded Rectangle 29"/>
          <p:cNvSpPr/>
          <p:nvPr/>
        </p:nvSpPr>
        <p:spPr>
          <a:xfrm>
            <a:off x="8707120" y="605095"/>
            <a:ext cx="1259840" cy="38608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Agost</a:t>
            </a:r>
            <a:r>
              <a:rPr lang="en-US" dirty="0" smtClean="0"/>
              <a:t> 2022</a:t>
            </a:r>
            <a:endParaRPr lang="en-US" dirty="0"/>
          </a:p>
        </p:txBody>
      </p:sp>
      <p:sp>
        <p:nvSpPr>
          <p:cNvPr id="31" name="Rectangle 30"/>
          <p:cNvSpPr/>
          <p:nvPr/>
        </p:nvSpPr>
        <p:spPr>
          <a:xfrm>
            <a:off x="601210" y="1541033"/>
            <a:ext cx="9834880" cy="150368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24004" y="3865826"/>
            <a:ext cx="9834880" cy="1440023"/>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601210" y="3122928"/>
            <a:ext cx="9834880" cy="66468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7162800" y="5376469"/>
            <a:ext cx="3273290" cy="28459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638384" y="6072778"/>
            <a:ext cx="3273290" cy="320826"/>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15590" y="5351645"/>
            <a:ext cx="3273290" cy="30941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185594" y="5793740"/>
            <a:ext cx="3273290" cy="27903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p:cNvSpPr>
            <a:spLocks noGrp="1"/>
          </p:cNvSpPr>
          <p:nvPr>
            <p:ph type="ftr" sz="quarter" idx="11"/>
          </p:nvPr>
        </p:nvSpPr>
        <p:spPr/>
        <p:txBody>
          <a:bodyPr/>
          <a:lstStyle/>
          <a:p>
            <a:pPr algn="l"/>
            <a:r>
              <a:rPr lang="en-US" smtClean="0"/>
              <a:t>(C) LP Curso 2022</a:t>
            </a:r>
            <a:endParaRPr lang="en-US" dirty="0"/>
          </a:p>
        </p:txBody>
      </p:sp>
    </p:spTree>
    <p:extLst>
      <p:ext uri="{BB962C8B-B14F-4D97-AF65-F5344CB8AC3E}">
        <p14:creationId xmlns:p14="http://schemas.microsoft.com/office/powerpoint/2010/main" val="20747395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l"/>
            <a:r>
              <a:rPr lang="en-US" smtClean="0"/>
              <a:t>(C) LP Curso 2022</a:t>
            </a:r>
            <a:endParaRPr lang="en-US" dirty="0"/>
          </a:p>
        </p:txBody>
      </p:sp>
      <p:sp>
        <p:nvSpPr>
          <p:cNvPr id="5" name="Slide Number Placeholder 4"/>
          <p:cNvSpPr>
            <a:spLocks noGrp="1"/>
          </p:cNvSpPr>
          <p:nvPr>
            <p:ph type="sldNum" sz="quarter" idx="12"/>
          </p:nvPr>
        </p:nvSpPr>
        <p:spPr/>
        <p:txBody>
          <a:bodyPr/>
          <a:lstStyle/>
          <a:p>
            <a:fld id="{032DC7DE-2887-495F-B947-CA57731FBB7F}" type="slidenum">
              <a:rPr lang="en-US" smtClean="0"/>
              <a:t>7</a:t>
            </a:fld>
            <a:endParaRPr lang="en-US"/>
          </a:p>
        </p:txBody>
      </p:sp>
      <p:pic>
        <p:nvPicPr>
          <p:cNvPr id="6" name="Picture 5"/>
          <p:cNvPicPr>
            <a:picLocks noChangeAspect="1"/>
          </p:cNvPicPr>
          <p:nvPr/>
        </p:nvPicPr>
        <p:blipFill>
          <a:blip r:embed="rId2"/>
          <a:stretch>
            <a:fillRect/>
          </a:stretch>
        </p:blipFill>
        <p:spPr>
          <a:xfrm>
            <a:off x="1971099" y="504417"/>
            <a:ext cx="8249801" cy="5849166"/>
          </a:xfrm>
          <a:prstGeom prst="rect">
            <a:avLst/>
          </a:prstGeom>
        </p:spPr>
      </p:pic>
    </p:spTree>
    <p:extLst>
      <p:ext uri="{BB962C8B-B14F-4D97-AF65-F5344CB8AC3E}">
        <p14:creationId xmlns:p14="http://schemas.microsoft.com/office/powerpoint/2010/main" val="367576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stretch>
            <a:fillRect/>
          </a:stretch>
        </p:blipFill>
        <p:spPr>
          <a:xfrm>
            <a:off x="3258553" y="921508"/>
            <a:ext cx="4824788" cy="5753929"/>
          </a:xfrm>
          <a:prstGeom prst="rect">
            <a:avLst/>
          </a:prstGeom>
        </p:spPr>
      </p:pic>
      <p:sp>
        <p:nvSpPr>
          <p:cNvPr id="5" name="Slide Number Placeholder 4"/>
          <p:cNvSpPr>
            <a:spLocks noGrp="1"/>
          </p:cNvSpPr>
          <p:nvPr>
            <p:ph type="sldNum" sz="quarter" idx="12"/>
          </p:nvPr>
        </p:nvSpPr>
        <p:spPr/>
        <p:txBody>
          <a:bodyPr/>
          <a:lstStyle/>
          <a:p>
            <a:fld id="{5ADDC752-80C7-41F7-AA05-3E1BE1029531}" type="slidenum">
              <a:rPr lang="en-US" smtClean="0"/>
              <a:t>8</a:t>
            </a:fld>
            <a:endParaRPr lang="en-US" dirty="0"/>
          </a:p>
        </p:txBody>
      </p:sp>
      <p:sp>
        <p:nvSpPr>
          <p:cNvPr id="7" name="Title 1"/>
          <p:cNvSpPr>
            <a:spLocks noGrp="1"/>
          </p:cNvSpPr>
          <p:nvPr>
            <p:ph type="title"/>
          </p:nvPr>
        </p:nvSpPr>
        <p:spPr>
          <a:xfrm>
            <a:off x="118333" y="147772"/>
            <a:ext cx="7874961" cy="605264"/>
          </a:xfrm>
          <a:solidFill>
            <a:srgbClr val="2E75B6">
              <a:alpha val="60000"/>
            </a:srgbClr>
          </a:solidFill>
        </p:spPr>
        <p:txBody>
          <a:bodyPr>
            <a:normAutofit/>
          </a:bodyPr>
          <a:lstStyle/>
          <a:p>
            <a:r>
              <a:rPr lang="en-US" sz="3600" b="1" dirty="0">
                <a:solidFill>
                  <a:schemeClr val="bg1"/>
                </a:solidFill>
              </a:rPr>
              <a:t>PYPL </a:t>
            </a:r>
            <a:r>
              <a:rPr lang="en-US" sz="3600" b="1" dirty="0" err="1">
                <a:solidFill>
                  <a:srgbClr val="FFFF00"/>
                </a:solidFill>
              </a:rPr>
              <a:t>P</a:t>
            </a:r>
            <a:r>
              <a:rPr lang="en-US" sz="3600" b="1" dirty="0" err="1" smtClean="0">
                <a:solidFill>
                  <a:schemeClr val="bg1"/>
                </a:solidFill>
              </a:rPr>
              <a:t>opularit</a:t>
            </a:r>
            <a:r>
              <a:rPr lang="en-US" sz="3600" dirty="0" err="1" smtClean="0">
                <a:solidFill>
                  <a:srgbClr val="FFFF00"/>
                </a:solidFill>
              </a:rPr>
              <a:t>Y</a:t>
            </a:r>
            <a:r>
              <a:rPr lang="en-US" sz="3600" b="1" dirty="0" smtClean="0">
                <a:solidFill>
                  <a:schemeClr val="bg1"/>
                </a:solidFill>
              </a:rPr>
              <a:t> </a:t>
            </a:r>
            <a:r>
              <a:rPr lang="en-US" sz="3600" b="1" dirty="0">
                <a:solidFill>
                  <a:schemeClr val="bg1"/>
                </a:solidFill>
              </a:rPr>
              <a:t>of </a:t>
            </a:r>
            <a:r>
              <a:rPr lang="en-US" sz="3600" b="1" dirty="0">
                <a:solidFill>
                  <a:srgbClr val="FFFF00"/>
                </a:solidFill>
              </a:rPr>
              <a:t>P</a:t>
            </a:r>
            <a:r>
              <a:rPr lang="en-US" sz="3600" b="1" dirty="0">
                <a:solidFill>
                  <a:schemeClr val="bg1"/>
                </a:solidFill>
              </a:rPr>
              <a:t>rogramming </a:t>
            </a:r>
            <a:r>
              <a:rPr lang="en-US" sz="3600" b="1" dirty="0">
                <a:solidFill>
                  <a:srgbClr val="FFFF00"/>
                </a:solidFill>
              </a:rPr>
              <a:t>L</a:t>
            </a:r>
            <a:r>
              <a:rPr lang="en-US" sz="3600" b="1" dirty="0">
                <a:solidFill>
                  <a:schemeClr val="bg1"/>
                </a:solidFill>
              </a:rPr>
              <a:t>anguage</a:t>
            </a:r>
          </a:p>
        </p:txBody>
      </p:sp>
      <p:grpSp>
        <p:nvGrpSpPr>
          <p:cNvPr id="4" name="Group 3"/>
          <p:cNvGrpSpPr/>
          <p:nvPr/>
        </p:nvGrpSpPr>
        <p:grpSpPr>
          <a:xfrm>
            <a:off x="315602" y="988929"/>
            <a:ext cx="2646629" cy="1938992"/>
            <a:chOff x="315602" y="988929"/>
            <a:chExt cx="2646629" cy="1938992"/>
          </a:xfrm>
        </p:grpSpPr>
        <p:sp>
          <p:nvSpPr>
            <p:cNvPr id="6" name="Rectangle 5"/>
            <p:cNvSpPr/>
            <p:nvPr/>
          </p:nvSpPr>
          <p:spPr>
            <a:xfrm>
              <a:off x="315602" y="988929"/>
              <a:ext cx="2646629" cy="1938992"/>
            </a:xfrm>
            <a:prstGeom prst="rect">
              <a:avLst/>
            </a:prstGeom>
            <a:ln>
              <a:solidFill>
                <a:schemeClr val="tx1"/>
              </a:solidFill>
            </a:ln>
          </p:spPr>
          <p:txBody>
            <a:bodyPr wrap="square">
              <a:spAutoFit/>
            </a:bodyPr>
            <a:lstStyle/>
            <a:p>
              <a:pPr>
                <a:spcBef>
                  <a:spcPts val="600"/>
                </a:spcBef>
              </a:pPr>
              <a:r>
                <a:rPr lang="en-US" sz="2400" dirty="0" err="1" smtClean="0"/>
                <a:t>Calculado</a:t>
              </a:r>
              <a:r>
                <a:rPr lang="en-US" sz="2400" dirty="0" smtClean="0"/>
                <a:t> a </a:t>
              </a:r>
              <a:r>
                <a:rPr lang="en-US" sz="2400" dirty="0" err="1" smtClean="0"/>
                <a:t>partir</a:t>
              </a:r>
              <a:r>
                <a:rPr lang="en-US" sz="2400" dirty="0" smtClean="0"/>
                <a:t> del </a:t>
              </a:r>
              <a:r>
                <a:rPr lang="en-US" sz="2400" dirty="0" err="1" smtClean="0"/>
                <a:t>análisis</a:t>
              </a:r>
              <a:r>
                <a:rPr lang="en-US" sz="2400" dirty="0" smtClean="0"/>
                <a:t> de </a:t>
              </a:r>
              <a:r>
                <a:rPr lang="en-US" sz="2400" dirty="0" err="1" smtClean="0"/>
                <a:t>cuán</a:t>
              </a:r>
              <a:r>
                <a:rPr lang="en-US" sz="2400" dirty="0" smtClean="0"/>
                <a:t> a menudo  se </a:t>
              </a:r>
              <a:r>
                <a:rPr lang="en-US" sz="2400" dirty="0" err="1" smtClean="0"/>
                <a:t>buscan</a:t>
              </a:r>
              <a:r>
                <a:rPr lang="en-US" sz="2400" dirty="0" smtClean="0"/>
                <a:t> </a:t>
              </a:r>
              <a:r>
                <a:rPr lang="en-US" sz="2400" dirty="0" err="1" smtClean="0"/>
                <a:t>tutoriales</a:t>
              </a:r>
              <a:r>
                <a:rPr lang="en-US" sz="2400" dirty="0" smtClean="0"/>
                <a:t> </a:t>
              </a:r>
              <a:r>
                <a:rPr lang="en-US" sz="2400" dirty="0" err="1" smtClean="0"/>
                <a:t>en</a:t>
              </a:r>
              <a:r>
                <a:rPr lang="en-US" sz="2400" dirty="0" smtClean="0"/>
                <a:t>  </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3425" y="2488452"/>
              <a:ext cx="381056" cy="358735"/>
            </a:xfrm>
            <a:prstGeom prst="rect">
              <a:avLst/>
            </a:prstGeom>
          </p:spPr>
        </p:pic>
      </p:grpSp>
      <p:sp>
        <p:nvSpPr>
          <p:cNvPr id="3" name="Rectangle 2"/>
          <p:cNvSpPr/>
          <p:nvPr/>
        </p:nvSpPr>
        <p:spPr>
          <a:xfrm>
            <a:off x="3808207" y="1754948"/>
            <a:ext cx="2151529" cy="40562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794881" y="3259728"/>
            <a:ext cx="2178173" cy="28532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794883" y="4855688"/>
            <a:ext cx="2197610" cy="51514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08205" y="5539304"/>
            <a:ext cx="2184287" cy="31274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808205" y="6311824"/>
            <a:ext cx="2184287" cy="373845"/>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ular Callout 13"/>
          <p:cNvSpPr/>
          <p:nvPr/>
        </p:nvSpPr>
        <p:spPr>
          <a:xfrm>
            <a:off x="8182028" y="4032663"/>
            <a:ext cx="2702256" cy="660788"/>
          </a:xfrm>
          <a:prstGeom prst="wedgeRectCallout">
            <a:avLst>
              <a:gd name="adj1" fmla="val -134050"/>
              <a:gd name="adj2" fmla="val 976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solidFill>
              </a:rPr>
              <a:t>Apple </a:t>
            </a:r>
            <a:r>
              <a:rPr lang="en-US" dirty="0" err="1" smtClean="0">
                <a:solidFill>
                  <a:schemeClr val="bg1"/>
                </a:solidFill>
              </a:rPr>
              <a:t>en</a:t>
            </a:r>
            <a:r>
              <a:rPr lang="en-US" dirty="0" smtClean="0">
                <a:solidFill>
                  <a:schemeClr val="bg1"/>
                </a:solidFill>
              </a:rPr>
              <a:t> </a:t>
            </a:r>
            <a:r>
              <a:rPr lang="en-US" dirty="0" err="1" smtClean="0">
                <a:solidFill>
                  <a:schemeClr val="bg1"/>
                </a:solidFill>
              </a:rPr>
              <a:t>aplicaciones</a:t>
            </a:r>
            <a:r>
              <a:rPr lang="en-US" dirty="0" smtClean="0">
                <a:solidFill>
                  <a:schemeClr val="bg1"/>
                </a:solidFill>
              </a:rPr>
              <a:t> para iOS e iPhone</a:t>
            </a:r>
            <a:endParaRPr lang="en-US" dirty="0">
              <a:solidFill>
                <a:schemeClr val="bg1"/>
              </a:solidFill>
            </a:endParaRPr>
          </a:p>
        </p:txBody>
      </p:sp>
      <p:sp>
        <p:nvSpPr>
          <p:cNvPr id="15" name="Rectangular Callout 14"/>
          <p:cNvSpPr/>
          <p:nvPr/>
        </p:nvSpPr>
        <p:spPr>
          <a:xfrm>
            <a:off x="8118144" y="5651036"/>
            <a:ext cx="2702256" cy="660788"/>
          </a:xfrm>
          <a:prstGeom prst="wedgeRectCallout">
            <a:avLst>
              <a:gd name="adj1" fmla="val -145054"/>
              <a:gd name="adj2" fmla="val 18653"/>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solidFill>
              </a:rPr>
              <a:t>Java superset. </a:t>
            </a:r>
            <a:r>
              <a:rPr lang="en-US" dirty="0" err="1" smtClean="0">
                <a:solidFill>
                  <a:schemeClr val="bg1"/>
                </a:solidFill>
              </a:rPr>
              <a:t>Jetbrains</a:t>
            </a:r>
            <a:r>
              <a:rPr lang="en-US" dirty="0" smtClean="0">
                <a:solidFill>
                  <a:schemeClr val="bg1"/>
                </a:solidFill>
              </a:rPr>
              <a:t> </a:t>
            </a:r>
            <a:r>
              <a:rPr lang="en-US" dirty="0" err="1" smtClean="0">
                <a:solidFill>
                  <a:schemeClr val="bg1"/>
                </a:solidFill>
              </a:rPr>
              <a:t>en</a:t>
            </a:r>
            <a:r>
              <a:rPr lang="en-US" dirty="0" smtClean="0">
                <a:solidFill>
                  <a:schemeClr val="bg1"/>
                </a:solidFill>
              </a:rPr>
              <a:t> </a:t>
            </a:r>
            <a:r>
              <a:rPr lang="en-US" dirty="0" err="1" smtClean="0">
                <a:solidFill>
                  <a:schemeClr val="bg1"/>
                </a:solidFill>
              </a:rPr>
              <a:t>aplicaciones</a:t>
            </a:r>
            <a:r>
              <a:rPr lang="en-US" dirty="0" smtClean="0">
                <a:solidFill>
                  <a:schemeClr val="bg1"/>
                </a:solidFill>
              </a:rPr>
              <a:t> para Android</a:t>
            </a:r>
            <a:endParaRPr lang="en-US" dirty="0">
              <a:solidFill>
                <a:schemeClr val="bg1"/>
              </a:solidFill>
            </a:endParaRPr>
          </a:p>
        </p:txBody>
      </p:sp>
      <p:sp>
        <p:nvSpPr>
          <p:cNvPr id="16" name="Rectangular Callout 15"/>
          <p:cNvSpPr/>
          <p:nvPr/>
        </p:nvSpPr>
        <p:spPr>
          <a:xfrm>
            <a:off x="8511273" y="4782629"/>
            <a:ext cx="2702256" cy="833621"/>
          </a:xfrm>
          <a:prstGeom prst="wedgeRectCallout">
            <a:avLst>
              <a:gd name="adj1" fmla="val -158214"/>
              <a:gd name="adj2" fmla="val 5521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solidFill>
              </a:rPr>
              <a:t>Google para la </a:t>
            </a:r>
            <a:r>
              <a:rPr lang="en-US" dirty="0" err="1" smtClean="0">
                <a:solidFill>
                  <a:schemeClr val="bg1"/>
                </a:solidFill>
              </a:rPr>
              <a:t>nube</a:t>
            </a:r>
            <a:endParaRPr lang="en-US" dirty="0" smtClean="0">
              <a:solidFill>
                <a:schemeClr val="bg1"/>
              </a:solidFill>
            </a:endParaRPr>
          </a:p>
          <a:p>
            <a:r>
              <a:rPr lang="en-US" dirty="0" smtClean="0">
                <a:solidFill>
                  <a:schemeClr val="bg1"/>
                </a:solidFill>
              </a:rPr>
              <a:t>HLF </a:t>
            </a:r>
            <a:r>
              <a:rPr lang="en-US" dirty="0" err="1" smtClean="0">
                <a:solidFill>
                  <a:schemeClr val="bg1"/>
                </a:solidFill>
              </a:rPr>
              <a:t>en</a:t>
            </a:r>
            <a:r>
              <a:rPr lang="en-US" dirty="0" smtClean="0">
                <a:solidFill>
                  <a:schemeClr val="bg1"/>
                </a:solidFill>
              </a:rPr>
              <a:t> </a:t>
            </a:r>
            <a:r>
              <a:rPr lang="en-US" dirty="0" err="1" smtClean="0">
                <a:solidFill>
                  <a:schemeClr val="bg1"/>
                </a:solidFill>
              </a:rPr>
              <a:t>aplicaciones</a:t>
            </a:r>
            <a:r>
              <a:rPr lang="en-US" dirty="0" smtClean="0">
                <a:solidFill>
                  <a:schemeClr val="bg1"/>
                </a:solidFill>
              </a:rPr>
              <a:t> para blockchain</a:t>
            </a:r>
            <a:endParaRPr lang="en-US" dirty="0">
              <a:solidFill>
                <a:schemeClr val="bg1"/>
              </a:solidFill>
            </a:endParaRPr>
          </a:p>
        </p:txBody>
      </p:sp>
      <p:sp>
        <p:nvSpPr>
          <p:cNvPr id="17" name="Rectangle 16"/>
          <p:cNvSpPr/>
          <p:nvPr/>
        </p:nvSpPr>
        <p:spPr>
          <a:xfrm>
            <a:off x="3808206" y="2898465"/>
            <a:ext cx="2151529" cy="29749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ular Callout 17"/>
          <p:cNvSpPr/>
          <p:nvPr/>
        </p:nvSpPr>
        <p:spPr>
          <a:xfrm>
            <a:off x="8779165" y="1864156"/>
            <a:ext cx="2702256" cy="1259188"/>
          </a:xfrm>
          <a:prstGeom prst="wedgeRectCallout">
            <a:avLst>
              <a:gd name="adj1" fmla="val -150922"/>
              <a:gd name="adj2" fmla="val 3301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solidFill>
              </a:rPr>
              <a:t>Les </a:t>
            </a:r>
            <a:r>
              <a:rPr lang="en-US" dirty="0" err="1" smtClean="0">
                <a:solidFill>
                  <a:schemeClr val="bg1"/>
                </a:solidFill>
              </a:rPr>
              <a:t>dedicaremos</a:t>
            </a:r>
            <a:r>
              <a:rPr lang="en-US" dirty="0" smtClean="0">
                <a:solidFill>
                  <a:schemeClr val="bg1"/>
                </a:solidFill>
              </a:rPr>
              <a:t> </a:t>
            </a:r>
            <a:r>
              <a:rPr lang="en-US" dirty="0" err="1" smtClean="0">
                <a:solidFill>
                  <a:schemeClr val="bg1"/>
                </a:solidFill>
              </a:rPr>
              <a:t>más</a:t>
            </a:r>
            <a:r>
              <a:rPr lang="en-US" dirty="0" smtClean="0">
                <a:solidFill>
                  <a:schemeClr val="bg1"/>
                </a:solidFill>
              </a:rPr>
              <a:t> </a:t>
            </a:r>
            <a:r>
              <a:rPr lang="en-US" dirty="0" err="1" smtClean="0">
                <a:solidFill>
                  <a:schemeClr val="bg1"/>
                </a:solidFill>
              </a:rPr>
              <a:t>tiempo</a:t>
            </a:r>
            <a:r>
              <a:rPr lang="en-US" dirty="0" smtClean="0">
                <a:solidFill>
                  <a:schemeClr val="bg1"/>
                </a:solidFill>
              </a:rPr>
              <a:t> </a:t>
            </a:r>
            <a:r>
              <a:rPr lang="en-US" dirty="0" err="1" smtClean="0">
                <a:solidFill>
                  <a:schemeClr val="bg1"/>
                </a:solidFill>
              </a:rPr>
              <a:t>en</a:t>
            </a:r>
            <a:r>
              <a:rPr lang="en-US" dirty="0" smtClean="0">
                <a:solidFill>
                  <a:schemeClr val="bg1"/>
                </a:solidFill>
              </a:rPr>
              <a:t> el </a:t>
            </a:r>
            <a:r>
              <a:rPr lang="en-US" dirty="0" err="1" smtClean="0">
                <a:solidFill>
                  <a:schemeClr val="bg1"/>
                </a:solidFill>
              </a:rPr>
              <a:t>curso</a:t>
            </a:r>
            <a:r>
              <a:rPr lang="en-US" dirty="0" smtClean="0">
                <a:solidFill>
                  <a:schemeClr val="bg1"/>
                </a:solidFill>
              </a:rPr>
              <a:t>. </a:t>
            </a:r>
            <a:r>
              <a:rPr lang="en-US" dirty="0" err="1" smtClean="0">
                <a:solidFill>
                  <a:schemeClr val="bg1"/>
                </a:solidFill>
              </a:rPr>
              <a:t>Siempre</a:t>
            </a:r>
            <a:r>
              <a:rPr lang="en-US" dirty="0" smtClean="0">
                <a:solidFill>
                  <a:schemeClr val="bg1"/>
                </a:solidFill>
              </a:rPr>
              <a:t> </a:t>
            </a:r>
            <a:r>
              <a:rPr lang="en-US" dirty="0" err="1" smtClean="0">
                <a:solidFill>
                  <a:schemeClr val="bg1"/>
                </a:solidFill>
              </a:rPr>
              <a:t>en</a:t>
            </a:r>
            <a:r>
              <a:rPr lang="en-US" dirty="0" smtClean="0">
                <a:solidFill>
                  <a:schemeClr val="bg1"/>
                </a:solidFill>
              </a:rPr>
              <a:t> general </a:t>
            </a:r>
            <a:r>
              <a:rPr lang="en-US" dirty="0" err="1" smtClean="0">
                <a:solidFill>
                  <a:schemeClr val="bg1"/>
                </a:solidFill>
              </a:rPr>
              <a:t>están</a:t>
            </a:r>
            <a:r>
              <a:rPr lang="en-US" dirty="0" smtClean="0">
                <a:solidFill>
                  <a:schemeClr val="bg1"/>
                </a:solidFill>
              </a:rPr>
              <a:t> </a:t>
            </a:r>
            <a:r>
              <a:rPr lang="en-US" dirty="0" err="1" smtClean="0">
                <a:solidFill>
                  <a:schemeClr val="bg1"/>
                </a:solidFill>
              </a:rPr>
              <a:t>en</a:t>
            </a:r>
            <a:r>
              <a:rPr lang="en-US" dirty="0" smtClean="0">
                <a:solidFill>
                  <a:schemeClr val="bg1"/>
                </a:solidFill>
              </a:rPr>
              <a:t> </a:t>
            </a:r>
            <a:r>
              <a:rPr lang="en-US" dirty="0" err="1" smtClean="0">
                <a:solidFill>
                  <a:schemeClr val="bg1"/>
                </a:solidFill>
              </a:rPr>
              <a:t>los</a:t>
            </a:r>
            <a:r>
              <a:rPr lang="en-US" dirty="0" smtClean="0">
                <a:solidFill>
                  <a:schemeClr val="bg1"/>
                </a:solidFill>
              </a:rPr>
              <a:t> </a:t>
            </a:r>
            <a:r>
              <a:rPr lang="en-US" dirty="0" err="1" smtClean="0">
                <a:solidFill>
                  <a:schemeClr val="bg1"/>
                </a:solidFill>
              </a:rPr>
              <a:t>primeros</a:t>
            </a:r>
            <a:endParaRPr lang="en-US" dirty="0">
              <a:solidFill>
                <a:schemeClr val="bg1"/>
              </a:solidFill>
            </a:endParaRPr>
          </a:p>
        </p:txBody>
      </p:sp>
      <p:sp>
        <p:nvSpPr>
          <p:cNvPr id="8" name="Rounded Rectangle 7"/>
          <p:cNvSpPr/>
          <p:nvPr/>
        </p:nvSpPr>
        <p:spPr>
          <a:xfrm>
            <a:off x="5117457" y="1833798"/>
            <a:ext cx="607110" cy="206358"/>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ular Callout 18"/>
          <p:cNvSpPr/>
          <p:nvPr/>
        </p:nvSpPr>
        <p:spPr>
          <a:xfrm>
            <a:off x="8425564" y="848254"/>
            <a:ext cx="2702256" cy="826433"/>
          </a:xfrm>
          <a:prstGeom prst="wedgeRectCallout">
            <a:avLst>
              <a:gd name="adj1" fmla="val -149401"/>
              <a:gd name="adj2" fmla="val 82744"/>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solidFill>
                  <a:schemeClr val="bg1"/>
                </a:solidFill>
              </a:rPr>
              <a:t>Dominante</a:t>
            </a:r>
            <a:r>
              <a:rPr lang="en-US" dirty="0" smtClean="0">
                <a:solidFill>
                  <a:schemeClr val="bg1"/>
                </a:solidFill>
              </a:rPr>
              <a:t> </a:t>
            </a:r>
            <a:r>
              <a:rPr lang="en-US" dirty="0" err="1" smtClean="0">
                <a:solidFill>
                  <a:schemeClr val="bg1"/>
                </a:solidFill>
              </a:rPr>
              <a:t>en</a:t>
            </a:r>
            <a:r>
              <a:rPr lang="en-US" dirty="0" smtClean="0">
                <a:solidFill>
                  <a:schemeClr val="bg1"/>
                </a:solidFill>
              </a:rPr>
              <a:t> la </a:t>
            </a:r>
            <a:r>
              <a:rPr lang="en-US" dirty="0" err="1" smtClean="0">
                <a:solidFill>
                  <a:schemeClr val="bg1"/>
                </a:solidFill>
              </a:rPr>
              <a:t>mayoría</a:t>
            </a:r>
            <a:r>
              <a:rPr lang="en-US" dirty="0" smtClean="0">
                <a:solidFill>
                  <a:schemeClr val="bg1"/>
                </a:solidFill>
              </a:rPr>
              <a:t> de </a:t>
            </a:r>
            <a:r>
              <a:rPr lang="en-US" dirty="0" err="1" smtClean="0">
                <a:solidFill>
                  <a:schemeClr val="bg1"/>
                </a:solidFill>
              </a:rPr>
              <a:t>los</a:t>
            </a:r>
            <a:r>
              <a:rPr lang="en-US" dirty="0" smtClean="0">
                <a:solidFill>
                  <a:schemeClr val="bg1"/>
                </a:solidFill>
              </a:rPr>
              <a:t> rankings. </a:t>
            </a:r>
            <a:r>
              <a:rPr lang="en-US" dirty="0" err="1" smtClean="0">
                <a:solidFill>
                  <a:schemeClr val="bg1"/>
                </a:solidFill>
              </a:rPr>
              <a:t>Por</a:t>
            </a:r>
            <a:r>
              <a:rPr lang="en-US" dirty="0" smtClean="0">
                <a:solidFill>
                  <a:schemeClr val="bg1"/>
                </a:solidFill>
              </a:rPr>
              <a:t> el impulse a la AI, ML y DS</a:t>
            </a:r>
            <a:endParaRPr lang="en-US" dirty="0">
              <a:solidFill>
                <a:schemeClr val="bg1"/>
              </a:solidFill>
            </a:endParaRPr>
          </a:p>
        </p:txBody>
      </p:sp>
      <p:sp>
        <p:nvSpPr>
          <p:cNvPr id="21" name="Rectangle 20"/>
          <p:cNvSpPr/>
          <p:nvPr/>
        </p:nvSpPr>
        <p:spPr>
          <a:xfrm>
            <a:off x="3808205" y="2512773"/>
            <a:ext cx="2151529" cy="310094"/>
          </a:xfrm>
          <a:prstGeom prst="rect">
            <a:avLst/>
          </a:prstGeom>
          <a:noFill/>
          <a:ln w="28575">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ular Callout 21"/>
          <p:cNvSpPr/>
          <p:nvPr/>
        </p:nvSpPr>
        <p:spPr>
          <a:xfrm>
            <a:off x="8287457" y="3255472"/>
            <a:ext cx="2702256" cy="597824"/>
          </a:xfrm>
          <a:prstGeom prst="wedgeRectCallout">
            <a:avLst>
              <a:gd name="adj1" fmla="val -139516"/>
              <a:gd name="adj2" fmla="val -159399"/>
            </a:avLst>
          </a:prstGeom>
          <a:solidFill>
            <a:srgbClr val="FF7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smtClean="0">
                <a:solidFill>
                  <a:schemeClr val="bg1"/>
                </a:solidFill>
              </a:rPr>
              <a:t>Más</a:t>
            </a:r>
            <a:r>
              <a:rPr lang="en-US" dirty="0" smtClean="0">
                <a:solidFill>
                  <a:schemeClr val="bg1"/>
                </a:solidFill>
              </a:rPr>
              <a:t> </a:t>
            </a:r>
            <a:r>
              <a:rPr lang="en-US" dirty="0" err="1" smtClean="0">
                <a:solidFill>
                  <a:schemeClr val="bg1"/>
                </a:solidFill>
              </a:rPr>
              <a:t>cantidad</a:t>
            </a:r>
            <a:r>
              <a:rPr lang="en-US" dirty="0" smtClean="0">
                <a:solidFill>
                  <a:schemeClr val="bg1"/>
                </a:solidFill>
              </a:rPr>
              <a:t> de </a:t>
            </a:r>
            <a:r>
              <a:rPr lang="en-US" dirty="0" err="1" smtClean="0">
                <a:solidFill>
                  <a:schemeClr val="bg1"/>
                </a:solidFill>
              </a:rPr>
              <a:t>código</a:t>
            </a:r>
            <a:r>
              <a:rPr lang="en-US" dirty="0" smtClean="0">
                <a:solidFill>
                  <a:schemeClr val="bg1"/>
                </a:solidFill>
              </a:rPr>
              <a:t>. Frontend web</a:t>
            </a:r>
            <a:endParaRPr lang="en-US" dirty="0">
              <a:solidFill>
                <a:schemeClr val="bg1"/>
              </a:solidFill>
            </a:endParaRPr>
          </a:p>
        </p:txBody>
      </p:sp>
      <p:sp>
        <p:nvSpPr>
          <p:cNvPr id="23" name="Rectangle 22"/>
          <p:cNvSpPr/>
          <p:nvPr/>
        </p:nvSpPr>
        <p:spPr>
          <a:xfrm>
            <a:off x="3804601" y="3604667"/>
            <a:ext cx="2178173" cy="29749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ular Callout 23"/>
          <p:cNvSpPr/>
          <p:nvPr/>
        </p:nvSpPr>
        <p:spPr>
          <a:xfrm>
            <a:off x="1571581" y="3071980"/>
            <a:ext cx="2148992" cy="328072"/>
          </a:xfrm>
          <a:prstGeom prst="wedgeRoundRectCallout">
            <a:avLst>
              <a:gd name="adj1" fmla="val 56502"/>
              <a:gd name="adj2" fmla="val 141462"/>
              <a:gd name="adj3" fmla="val 16667"/>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Histórico</a:t>
            </a:r>
            <a:r>
              <a:rPr lang="en-US" dirty="0" smtClean="0"/>
              <a:t> </a:t>
            </a:r>
            <a:r>
              <a:rPr lang="en-US" dirty="0" err="1" smtClean="0"/>
              <a:t>en</a:t>
            </a:r>
            <a:r>
              <a:rPr lang="en-US" dirty="0" smtClean="0"/>
              <a:t> la WEB</a:t>
            </a:r>
            <a:endParaRPr lang="en-US" dirty="0"/>
          </a:p>
        </p:txBody>
      </p:sp>
      <p:sp>
        <p:nvSpPr>
          <p:cNvPr id="25" name="Rectangle 24"/>
          <p:cNvSpPr/>
          <p:nvPr/>
        </p:nvSpPr>
        <p:spPr>
          <a:xfrm>
            <a:off x="3781561" y="4032663"/>
            <a:ext cx="2178173" cy="28532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ular Callout 25"/>
          <p:cNvSpPr/>
          <p:nvPr/>
        </p:nvSpPr>
        <p:spPr>
          <a:xfrm>
            <a:off x="1571581" y="4454172"/>
            <a:ext cx="1812394" cy="381397"/>
          </a:xfrm>
          <a:prstGeom prst="wedgeRoundRectCallout">
            <a:avLst>
              <a:gd name="adj1" fmla="val 73233"/>
              <a:gd name="adj2" fmla="val -126247"/>
              <a:gd name="adj3" fmla="val 1666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Estadística</a:t>
            </a:r>
            <a:r>
              <a:rPr lang="en-US" dirty="0" smtClean="0"/>
              <a:t>. DS</a:t>
            </a:r>
            <a:endParaRPr lang="en-US" dirty="0"/>
          </a:p>
        </p:txBody>
      </p:sp>
      <p:sp>
        <p:nvSpPr>
          <p:cNvPr id="27" name="Rectangle 26"/>
          <p:cNvSpPr/>
          <p:nvPr/>
        </p:nvSpPr>
        <p:spPr>
          <a:xfrm>
            <a:off x="3794882" y="4451131"/>
            <a:ext cx="2178173" cy="285322"/>
          </a:xfrm>
          <a:prstGeom prst="rect">
            <a:avLst/>
          </a:prstGeom>
          <a:noFill/>
          <a:ln w="28575">
            <a:solidFill>
              <a:srgbClr val="FF99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ular Callout 27"/>
          <p:cNvSpPr/>
          <p:nvPr/>
        </p:nvSpPr>
        <p:spPr>
          <a:xfrm>
            <a:off x="1313386" y="5071462"/>
            <a:ext cx="2029838" cy="549855"/>
          </a:xfrm>
          <a:prstGeom prst="wedgeRoundRectCallout">
            <a:avLst>
              <a:gd name="adj1" fmla="val 71271"/>
              <a:gd name="adj2" fmla="val -119378"/>
              <a:gd name="adj3" fmla="val 16667"/>
            </a:avLst>
          </a:prstGeom>
          <a:solidFill>
            <a:srgbClr val="FF7B21"/>
          </a:solidFill>
          <a:ln>
            <a:solidFill>
              <a:srgbClr val="FF7B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Superset de JS con </a:t>
            </a:r>
            <a:r>
              <a:rPr lang="en-US" dirty="0" err="1" smtClean="0"/>
              <a:t>tipado</a:t>
            </a:r>
            <a:r>
              <a:rPr lang="en-US" dirty="0" smtClean="0"/>
              <a:t> </a:t>
            </a:r>
            <a:r>
              <a:rPr lang="en-US" dirty="0" err="1" smtClean="0"/>
              <a:t>estático</a:t>
            </a:r>
            <a:endParaRPr lang="en-US" dirty="0"/>
          </a:p>
        </p:txBody>
      </p:sp>
      <p:sp>
        <p:nvSpPr>
          <p:cNvPr id="20" name="Rectangle 19"/>
          <p:cNvSpPr/>
          <p:nvPr/>
        </p:nvSpPr>
        <p:spPr>
          <a:xfrm>
            <a:off x="7993294" y="192871"/>
            <a:ext cx="4198706" cy="369332"/>
          </a:xfrm>
          <a:prstGeom prst="rect">
            <a:avLst/>
          </a:prstGeom>
        </p:spPr>
        <p:txBody>
          <a:bodyPr wrap="square">
            <a:spAutoFit/>
          </a:bodyPr>
          <a:lstStyle/>
          <a:p>
            <a:r>
              <a:rPr lang="en-US" dirty="0">
                <a:solidFill>
                  <a:srgbClr val="0033CC"/>
                </a:solidFill>
                <a:latin typeface="Consolas" panose="020B0609020204030204" pitchFamily="49" charset="0"/>
              </a:rPr>
              <a:t>https://pypl.github.io/PYPL.html</a:t>
            </a:r>
          </a:p>
        </p:txBody>
      </p:sp>
      <p:sp>
        <p:nvSpPr>
          <p:cNvPr id="2" name="Footer Placeholder 1"/>
          <p:cNvSpPr>
            <a:spLocks noGrp="1"/>
          </p:cNvSpPr>
          <p:nvPr>
            <p:ph type="ftr" sz="quarter" idx="11"/>
          </p:nvPr>
        </p:nvSpPr>
        <p:spPr/>
        <p:txBody>
          <a:bodyPr/>
          <a:lstStyle/>
          <a:p>
            <a:pPr algn="l"/>
            <a:r>
              <a:rPr lang="en-US" smtClean="0"/>
              <a:t>(C) LP Curso 2022</a:t>
            </a:r>
            <a:endParaRPr lang="en-US" dirty="0"/>
          </a:p>
        </p:txBody>
      </p:sp>
    </p:spTree>
    <p:extLst>
      <p:ext uri="{BB962C8B-B14F-4D97-AF65-F5344CB8AC3E}">
        <p14:creationId xmlns:p14="http://schemas.microsoft.com/office/powerpoint/2010/main" val="2023642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1" grpId="0" animBg="1"/>
      <p:bldP spid="12" grpId="0" animBg="1"/>
      <p:bldP spid="13" grpId="0" animBg="1"/>
      <p:bldP spid="14" grpId="0" animBg="1"/>
      <p:bldP spid="15" grpId="0" animBg="1"/>
      <p:bldP spid="16" grpId="0" animBg="1"/>
      <p:bldP spid="17" grpId="0" animBg="1"/>
      <p:bldP spid="18" grpId="0" animBg="1"/>
      <p:bldP spid="8" grpId="0" animBg="1"/>
      <p:bldP spid="19" grpId="0" animBg="1"/>
      <p:bldP spid="21" grpId="0" animBg="1"/>
      <p:bldP spid="22" grpId="0" animBg="1"/>
      <p:bldP spid="23" grpId="0" animBg="1"/>
      <p:bldP spid="24" grpId="0" animBg="1"/>
      <p:bldP spid="27" grpId="0" animBg="1"/>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lgn="l"/>
            <a:r>
              <a:rPr lang="en-US" smtClean="0"/>
              <a:t>(C) LP Curso 2022</a:t>
            </a:r>
            <a:endParaRPr lang="en-US" dirty="0"/>
          </a:p>
        </p:txBody>
      </p:sp>
      <p:sp>
        <p:nvSpPr>
          <p:cNvPr id="5" name="Slide Number Placeholder 4"/>
          <p:cNvSpPr>
            <a:spLocks noGrp="1"/>
          </p:cNvSpPr>
          <p:nvPr>
            <p:ph type="sldNum" sz="quarter" idx="12"/>
          </p:nvPr>
        </p:nvSpPr>
        <p:spPr/>
        <p:txBody>
          <a:bodyPr/>
          <a:lstStyle/>
          <a:p>
            <a:fld id="{032DC7DE-2887-495F-B947-CA57731FBB7F}" type="slidenum">
              <a:rPr lang="en-US" smtClean="0"/>
              <a:t>9</a:t>
            </a:fld>
            <a:endParaRPr lang="en-US"/>
          </a:p>
        </p:txBody>
      </p:sp>
      <p:pic>
        <p:nvPicPr>
          <p:cNvPr id="6" name="Picture 5"/>
          <p:cNvPicPr>
            <a:picLocks noChangeAspect="1"/>
          </p:cNvPicPr>
          <p:nvPr/>
        </p:nvPicPr>
        <p:blipFill>
          <a:blip r:embed="rId2"/>
          <a:stretch>
            <a:fillRect/>
          </a:stretch>
        </p:blipFill>
        <p:spPr>
          <a:xfrm>
            <a:off x="3300391" y="444916"/>
            <a:ext cx="5585795" cy="6230520"/>
          </a:xfrm>
          <a:prstGeom prst="rect">
            <a:avLst/>
          </a:prstGeom>
        </p:spPr>
      </p:pic>
      <p:sp>
        <p:nvSpPr>
          <p:cNvPr id="7" name="Title 1"/>
          <p:cNvSpPr>
            <a:spLocks noGrp="1"/>
          </p:cNvSpPr>
          <p:nvPr>
            <p:ph type="title"/>
          </p:nvPr>
        </p:nvSpPr>
        <p:spPr>
          <a:xfrm>
            <a:off x="265335" y="808675"/>
            <a:ext cx="2769722" cy="1092553"/>
          </a:xfrm>
          <a:solidFill>
            <a:srgbClr val="2E75B6">
              <a:alpha val="60000"/>
            </a:srgbClr>
          </a:solidFill>
        </p:spPr>
        <p:txBody>
          <a:bodyPr>
            <a:normAutofit/>
          </a:bodyPr>
          <a:lstStyle/>
          <a:p>
            <a:r>
              <a:rPr lang="en-US" sz="3200" b="1" dirty="0" smtClean="0">
                <a:solidFill>
                  <a:schemeClr val="bg1"/>
                </a:solidFill>
              </a:rPr>
              <a:t>Los </a:t>
            </a:r>
            <a:r>
              <a:rPr lang="en-US" sz="3200" b="1" dirty="0" err="1" smtClean="0">
                <a:solidFill>
                  <a:schemeClr val="bg1"/>
                </a:solidFill>
              </a:rPr>
              <a:t>siguientes</a:t>
            </a:r>
            <a:r>
              <a:rPr lang="en-US" sz="3200" b="1" dirty="0" smtClean="0">
                <a:solidFill>
                  <a:schemeClr val="bg1"/>
                </a:solidFill>
              </a:rPr>
              <a:t> 15 </a:t>
            </a:r>
            <a:r>
              <a:rPr lang="en-US" sz="3200" b="1" dirty="0" err="1" smtClean="0">
                <a:solidFill>
                  <a:schemeClr val="bg1"/>
                </a:solidFill>
              </a:rPr>
              <a:t>según</a:t>
            </a:r>
            <a:r>
              <a:rPr lang="en-US" sz="3200" b="1" dirty="0" smtClean="0">
                <a:solidFill>
                  <a:schemeClr val="bg1"/>
                </a:solidFill>
              </a:rPr>
              <a:t> PYPL</a:t>
            </a:r>
            <a:endParaRPr lang="en-US" sz="3200" b="1" dirty="0">
              <a:solidFill>
                <a:schemeClr val="bg1"/>
              </a:solidFill>
            </a:endParaRPr>
          </a:p>
        </p:txBody>
      </p:sp>
    </p:spTree>
    <p:extLst>
      <p:ext uri="{BB962C8B-B14F-4D97-AF65-F5344CB8AC3E}">
        <p14:creationId xmlns:p14="http://schemas.microsoft.com/office/powerpoint/2010/main" val="2400676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1051</TotalTime>
  <Words>3396</Words>
  <Application>Microsoft Office PowerPoint</Application>
  <PresentationFormat>Widescreen</PresentationFormat>
  <Paragraphs>413</Paragraphs>
  <Slides>40</Slides>
  <Notes>26</Notes>
  <HiddenSlides>1</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40</vt:i4>
      </vt:variant>
    </vt:vector>
  </HeadingPairs>
  <TitlesOfParts>
    <vt:vector size="47" baseType="lpstr">
      <vt:lpstr>Arial</vt:lpstr>
      <vt:lpstr>Arial Narrow</vt:lpstr>
      <vt:lpstr>Calibri</vt:lpstr>
      <vt:lpstr>Calibri Light</vt:lpstr>
      <vt:lpstr>Consolas</vt:lpstr>
      <vt:lpstr>Myriad Pro Cond</vt:lpstr>
      <vt:lpstr>Office Theme</vt:lpstr>
      <vt:lpstr>PowerPoint Presentation</vt:lpstr>
      <vt:lpstr>PowerPoint Presentation</vt:lpstr>
      <vt:lpstr>PowerPoint Presentation</vt:lpstr>
      <vt:lpstr>PowerPoint Presentation</vt:lpstr>
      <vt:lpstr>¿Qué lenguaje escoger?</vt:lpstr>
      <vt:lpstr>PYPL PopularitY of Programming Language</vt:lpstr>
      <vt:lpstr>PowerPoint Presentation</vt:lpstr>
      <vt:lpstr>PYPL PopularitY of Programming Language</vt:lpstr>
      <vt:lpstr>Los siguientes 15 según PYPL</vt:lpstr>
      <vt:lpstr>TIOBE index Agosto 2022</vt:lpstr>
      <vt:lpstr>TIOBE index 2022 11-20</vt:lpstr>
      <vt:lpstr>TIOBE index en largo plazo</vt:lpstr>
      <vt:lpstr>Requerimientos para ser considerado como LP para el indice TIOBE</vt:lpstr>
      <vt:lpstr>Stackoverflow</vt:lpstr>
      <vt:lpstr>Stackoverflow</vt:lpstr>
      <vt:lpstr>Stackoverflow</vt:lpstr>
      <vt:lpstr>PowerPoint Presentation</vt:lpstr>
      <vt:lpstr>PowerPoint Presentation</vt:lpstr>
      <vt:lpstr>IEEE Spectrum 2022 TOP 10</vt:lpstr>
      <vt:lpstr>PowerPoint Presentation</vt:lpstr>
      <vt:lpstr>Los más demandados para recibir cursos-entrenamiento según  Univ Berkeley</vt:lpstr>
      <vt:lpstr>Salarios promedio según LPs</vt:lpstr>
      <vt:lpstr>Los que tienen más ofertas de trabajo</vt:lpstr>
      <vt:lpstr>Los que tienen más ofertas de trabajo</vt:lpstr>
      <vt:lpstr>Los que tienen más ofertas de trabajo</vt:lpstr>
      <vt:lpstr>Los que tienen más ofertas de trabajo</vt:lpstr>
      <vt:lpstr>Entonces ¿Cuál LP escoger?</vt:lpstr>
      <vt:lpstr>¿Cuál ha sido el truco de los lenguajes?</vt:lpstr>
      <vt:lpstr>Temas del curso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mkm</dc:creator>
  <cp:lastModifiedBy>mkm</cp:lastModifiedBy>
  <cp:revision>39</cp:revision>
  <dcterms:created xsi:type="dcterms:W3CDTF">2022-08-27T19:56:41Z</dcterms:created>
  <dcterms:modified xsi:type="dcterms:W3CDTF">2022-09-05T22:22:45Z</dcterms:modified>
</cp:coreProperties>
</file>